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7"/>
  </p:notesMasterIdLst>
  <p:sldIdLst>
    <p:sldId id="665" r:id="rId3"/>
    <p:sldId id="432" r:id="rId4"/>
    <p:sldId id="639" r:id="rId5"/>
    <p:sldId id="670" r:id="rId6"/>
    <p:sldId id="669" r:id="rId7"/>
    <p:sldId id="668" r:id="rId8"/>
    <p:sldId id="667" r:id="rId9"/>
    <p:sldId id="671" r:id="rId10"/>
    <p:sldId id="672" r:id="rId11"/>
    <p:sldId id="673" r:id="rId12"/>
    <p:sldId id="674" r:id="rId13"/>
    <p:sldId id="675" r:id="rId14"/>
    <p:sldId id="666" r:id="rId15"/>
    <p:sldId id="67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6-2-2" id="{724A13B9-CAC0-4E99-BC0A-5E2526EB1982}">
          <p14:sldIdLst>
            <p14:sldId id="665"/>
            <p14:sldId id="432"/>
          </p14:sldIdLst>
        </p14:section>
        <p14:section name="놀이 방법(교사)" id="{935743FE-8CC6-4ED4-B4EF-CC87B40E218A}">
          <p14:sldIdLst>
            <p14:sldId id="639"/>
            <p14:sldId id="670"/>
            <p14:sldId id="669"/>
            <p14:sldId id="668"/>
            <p14:sldId id="667"/>
          </p14:sldIdLst>
        </p14:section>
        <p14:section name="놀이 방법(학생)" id="{E2529E9C-C728-45FF-8E7E-351DB5DF7393}">
          <p14:sldIdLst>
            <p14:sldId id="671"/>
            <p14:sldId id="672"/>
            <p14:sldId id="673"/>
            <p14:sldId id="674"/>
            <p14:sldId id="675"/>
          </p14:sldIdLst>
        </p14:section>
        <p14:section name="놀이 활동(교사)" id="{8A093512-0103-4DE3-919A-A53D878C4A7B}">
          <p14:sldIdLst>
            <p14:sldId id="666"/>
          </p14:sldIdLst>
        </p14:section>
        <p14:section name="놀이 활동(학생)" id="{1DE3AD96-0041-4530-9271-56B1D533C047}">
          <p14:sldIdLst>
            <p14:sldId id="6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CEEBFB"/>
    <a:srgbClr val="DEEBF7"/>
    <a:srgbClr val="E2F0D9"/>
    <a:srgbClr val="F5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0515" autoAdjust="0"/>
  </p:normalViewPr>
  <p:slideViewPr>
    <p:cSldViewPr snapToGrid="0">
      <p:cViewPr varScale="1">
        <p:scale>
          <a:sx n="137" d="100"/>
          <a:sy n="137" d="100"/>
        </p:scale>
        <p:origin x="11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ustomXml" Target="../customXml/item2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6D33B-283B-4BDA-A697-8E3106398BE7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7C88C-9EA3-46A3-BF9B-6CC59522D8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2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9625"/>
            <a:ext cx="7188201" cy="40449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3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5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378838"/>
            <a:ext cx="1763216" cy="214240"/>
            <a:chOff x="391886" y="2378838"/>
            <a:chExt cx="1763216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AB2A7191-97AC-2260-DBB0-75DC303B8FDA}"/>
                </a:ext>
              </a:extLst>
            </p:cNvPr>
            <p:cNvSpPr/>
            <p:nvPr userDrawn="1"/>
          </p:nvSpPr>
          <p:spPr>
            <a:xfrm>
              <a:off x="1714298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4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593079"/>
            <a:ext cx="8386354" cy="2959997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00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_탭_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E58D-7545-7DFB-5432-A8A0EFF96867}"/>
              </a:ext>
            </a:extLst>
          </p:cNvPr>
          <p:cNvGrpSpPr/>
          <p:nvPr userDrawn="1"/>
        </p:nvGrpSpPr>
        <p:grpSpPr>
          <a:xfrm>
            <a:off x="391887" y="2660930"/>
            <a:ext cx="1322412" cy="214240"/>
            <a:chOff x="391886" y="2378838"/>
            <a:chExt cx="1322412" cy="214240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A94E440E-8907-B9A8-6B00-6CAE74A1DF63}"/>
                </a:ext>
              </a:extLst>
            </p:cNvPr>
            <p:cNvSpPr/>
            <p:nvPr userDrawn="1"/>
          </p:nvSpPr>
          <p:spPr>
            <a:xfrm>
              <a:off x="391886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1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7B2B5457-361F-0323-447B-38AD7D0E05B3}"/>
                </a:ext>
              </a:extLst>
            </p:cNvPr>
            <p:cNvSpPr/>
            <p:nvPr userDrawn="1"/>
          </p:nvSpPr>
          <p:spPr>
            <a:xfrm>
              <a:off x="832690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2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E5AB207-FFC5-F83F-E4F2-0117F461939C}"/>
                </a:ext>
              </a:extLst>
            </p:cNvPr>
            <p:cNvSpPr/>
            <p:nvPr userDrawn="1"/>
          </p:nvSpPr>
          <p:spPr>
            <a:xfrm>
              <a:off x="1273494" y="2378838"/>
              <a:ext cx="440804" cy="21424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3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B1788CF-5540-2598-7C4A-8DA5B5CA1AE7}"/>
              </a:ext>
            </a:extLst>
          </p:cNvPr>
          <p:cNvSpPr/>
          <p:nvPr userDrawn="1"/>
        </p:nvSpPr>
        <p:spPr>
          <a:xfrm>
            <a:off x="391886" y="2875170"/>
            <a:ext cx="8386354" cy="2677905"/>
          </a:xfrm>
          <a:prstGeom prst="round2SameRect">
            <a:avLst>
              <a:gd name="adj1" fmla="val 0"/>
              <a:gd name="adj2" fmla="val 24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" name="Google Shape;35;p47">
            <a:extLst>
              <a:ext uri="{FF2B5EF4-FFF2-40B4-BE49-F238E27FC236}">
                <a16:creationId xmlns:a16="http://schemas.microsoft.com/office/drawing/2014/main" id="{62AA9D37-9367-0111-9299-74D28F099319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C8F50-9D94-3D59-44AB-13E01AD1B00E}"/>
              </a:ext>
            </a:extLst>
          </p:cNvPr>
          <p:cNvSpPr txBox="1"/>
          <p:nvPr userDrawn="1"/>
        </p:nvSpPr>
        <p:spPr>
          <a:xfrm>
            <a:off x="3322519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393405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14" name="텍스트 개체 틀 40">
            <a:extLst>
              <a:ext uri="{FF2B5EF4-FFF2-40B4-BE49-F238E27FC236}">
                <a16:creationId xmlns:a16="http://schemas.microsoft.com/office/drawing/2014/main" id="{53A12964-A047-4DED-99A0-51CF2E567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932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4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학생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40">
            <a:extLst>
              <a:ext uri="{FF2B5EF4-FFF2-40B4-BE49-F238E27FC236}">
                <a16:creationId xmlns:a16="http://schemas.microsoft.com/office/drawing/2014/main" id="{4C61A2EA-E423-ECAC-C1D6-9BE0AA1A0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텍스트 개체 틀 40">
            <a:extLst>
              <a:ext uri="{FF2B5EF4-FFF2-40B4-BE49-F238E27FC236}">
                <a16:creationId xmlns:a16="http://schemas.microsoft.com/office/drawing/2014/main" id="{A03210E9-B625-E817-83A9-FEB50543A2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6" name="Google Shape;35;p47">
            <a:extLst>
              <a:ext uri="{FF2B5EF4-FFF2-40B4-BE49-F238E27FC236}">
                <a16:creationId xmlns:a16="http://schemas.microsoft.com/office/drawing/2014/main" id="{33523278-8C6C-EA34-AC5E-B288FD6A66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2E136-C14F-7F6F-E38C-A9EE66048028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학생화면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12178397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학(교사화면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40">
            <a:extLst>
              <a:ext uri="{FF2B5EF4-FFF2-40B4-BE49-F238E27FC236}">
                <a16:creationId xmlns:a16="http://schemas.microsoft.com/office/drawing/2014/main" id="{D79B5229-B3EA-1844-C591-D7DC3E89F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4126" y="794756"/>
            <a:ext cx="1296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40">
            <a:extLst>
              <a:ext uri="{FF2B5EF4-FFF2-40B4-BE49-F238E27FC236}">
                <a16:creationId xmlns:a16="http://schemas.microsoft.com/office/drawing/2014/main" id="{8CC73DC2-1BFE-2938-30AA-6631588B92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3225" y="794756"/>
            <a:ext cx="1308057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2" name="Google Shape;35;p47">
            <a:extLst>
              <a:ext uri="{FF2B5EF4-FFF2-40B4-BE49-F238E27FC236}">
                <a16:creationId xmlns:a16="http://schemas.microsoft.com/office/drawing/2014/main" id="{CE9CA7FC-D729-7DDC-11F4-A7109CF79E15}"/>
              </a:ext>
            </a:extLst>
          </p:cNvPr>
          <p:cNvSpPr/>
          <p:nvPr userDrawn="1"/>
        </p:nvSpPr>
        <p:spPr>
          <a:xfrm>
            <a:off x="3366969" y="790508"/>
            <a:ext cx="3384000" cy="172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399D-94E1-72C7-F2C7-2DBA87F8BB41}"/>
              </a:ext>
            </a:extLst>
          </p:cNvPr>
          <p:cNvSpPr txBox="1"/>
          <p:nvPr userDrawn="1"/>
        </p:nvSpPr>
        <p:spPr>
          <a:xfrm>
            <a:off x="3322520" y="772015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교사화면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76021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영어(교사학생 공통) 템플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개체 틀 1">
            <a:extLst>
              <a:ext uri="{FF2B5EF4-FFF2-40B4-BE49-F238E27FC236}">
                <a16:creationId xmlns:a16="http://schemas.microsoft.com/office/drawing/2014/main" id="{D22D290E-720E-6FD0-957D-086F3E3C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61FD31F7-2DE3-69D8-5A18-C59D6F6AA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581" y="794756"/>
            <a:ext cx="1152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3" name="텍스트 개체 틀 40">
            <a:extLst>
              <a:ext uri="{FF2B5EF4-FFF2-40B4-BE49-F238E27FC236}">
                <a16:creationId xmlns:a16="http://schemas.microsoft.com/office/drawing/2014/main" id="{E908FCB0-9B71-0132-2042-4FD1034CD2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72117" y="794756"/>
            <a:ext cx="2088000" cy="155575"/>
          </a:xfrm>
          <a:prstGeom prst="rect">
            <a:avLst/>
          </a:prstGeom>
        </p:spPr>
        <p:txBody>
          <a:bodyPr lIns="36000" rIns="36000"/>
          <a:lstStyle>
            <a:lvl1pPr marL="0" indent="0">
              <a:buNone/>
              <a:tabLst/>
              <a:defRPr sz="80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 dirty="0"/>
              <a:t>YYYY.MM.DD</a:t>
            </a:r>
            <a:endParaRPr lang="ko-KR" altLang="en-US" dirty="0"/>
          </a:p>
        </p:txBody>
      </p:sp>
      <p:sp>
        <p:nvSpPr>
          <p:cNvPr id="7" name="Google Shape;35;p47">
            <a:extLst>
              <a:ext uri="{FF2B5EF4-FFF2-40B4-BE49-F238E27FC236}">
                <a16:creationId xmlns:a16="http://schemas.microsoft.com/office/drawing/2014/main" id="{72B84F78-0890-F59D-8700-670450F29208}"/>
              </a:ext>
            </a:extLst>
          </p:cNvPr>
          <p:cNvSpPr/>
          <p:nvPr userDrawn="1"/>
        </p:nvSpPr>
        <p:spPr>
          <a:xfrm>
            <a:off x="3041650" y="790508"/>
            <a:ext cx="5810251" cy="172523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D19C6-9CED-1421-6EF6-7FDDA26F0CBB}"/>
              </a:ext>
            </a:extLst>
          </p:cNvPr>
          <p:cNvSpPr txBox="1"/>
          <p:nvPr userDrawn="1"/>
        </p:nvSpPr>
        <p:spPr>
          <a:xfrm>
            <a:off x="2997200" y="772015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수학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교사학생 공통</a:t>
            </a:r>
            <a:r>
              <a:rPr lang="en-US" altLang="ko-KR" sz="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 Template</a:t>
            </a:r>
          </a:p>
        </p:txBody>
      </p:sp>
    </p:spTree>
    <p:extLst>
      <p:ext uri="{BB962C8B-B14F-4D97-AF65-F5344CB8AC3E}">
        <p14:creationId xmlns:p14="http://schemas.microsoft.com/office/powerpoint/2010/main" val="22166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VAS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5ADFFB-240D-98BA-9C55-406031E96EA6}"/>
              </a:ext>
            </a:extLst>
          </p:cNvPr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490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A32B1C81-45B2-4BB7-82A7-6E6ECE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2" y="273687"/>
            <a:ext cx="10000501" cy="30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2F424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1132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57">
            <a:extLst>
              <a:ext uri="{FF2B5EF4-FFF2-40B4-BE49-F238E27FC236}">
                <a16:creationId xmlns:a16="http://schemas.microsoft.com/office/drawing/2014/main" id="{6ED16339-C9F7-3104-78BC-FE7A8C19D4E6}"/>
              </a:ext>
            </a:extLst>
          </p:cNvPr>
          <p:cNvGraphicFramePr>
            <a:graphicFrameLocks/>
          </p:cNvGraphicFramePr>
          <p:nvPr userDrawn="1"/>
        </p:nvGraphicFramePr>
        <p:xfrm>
          <a:off x="266955" y="766763"/>
          <a:ext cx="11519996" cy="27602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3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848">
                  <a:extLst>
                    <a:ext uri="{9D8B030D-6E8A-4147-A177-3AD203B41FA5}">
                      <a16:colId xmlns:a16="http://schemas.microsoft.com/office/drawing/2014/main" val="2085111802"/>
                    </a:ext>
                  </a:extLst>
                </a:gridCol>
                <a:gridCol w="896814">
                  <a:extLst>
                    <a:ext uri="{9D8B030D-6E8A-4147-A177-3AD203B41FA5}">
                      <a16:colId xmlns:a16="http://schemas.microsoft.com/office/drawing/2014/main" val="3803976513"/>
                    </a:ext>
                  </a:extLst>
                </a:gridCol>
                <a:gridCol w="3446089">
                  <a:extLst>
                    <a:ext uri="{9D8B030D-6E8A-4147-A177-3AD203B41FA5}">
                      <a16:colId xmlns:a16="http://schemas.microsoft.com/office/drawing/2014/main" val="1544443307"/>
                    </a:ext>
                  </a:extLst>
                </a:gridCol>
                <a:gridCol w="1036748">
                  <a:extLst>
                    <a:ext uri="{9D8B030D-6E8A-4147-A177-3AD203B41FA5}">
                      <a16:colId xmlns:a16="http://schemas.microsoft.com/office/drawing/2014/main" val="3481409791"/>
                    </a:ext>
                  </a:extLst>
                </a:gridCol>
                <a:gridCol w="1365161">
                  <a:extLst>
                    <a:ext uri="{9D8B030D-6E8A-4147-A177-3AD203B41FA5}">
                      <a16:colId xmlns:a16="http://schemas.microsoft.com/office/drawing/2014/main" val="3680083805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4254783532"/>
                    </a:ext>
                  </a:extLst>
                </a:gridCol>
                <a:gridCol w="1857342">
                  <a:extLst>
                    <a:ext uri="{9D8B030D-6E8A-4147-A177-3AD203B41FA5}">
                      <a16:colId xmlns:a16="http://schemas.microsoft.com/office/drawing/2014/main" val="902657396"/>
                    </a:ext>
                  </a:extLst>
                </a:gridCol>
              </a:tblGrid>
              <a:tr h="276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Page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ID</a:t>
                      </a: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구분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최종 수정일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교과서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수학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+mn-cs"/>
                      </a:endParaRPr>
                    </a:p>
                  </a:txBody>
                  <a:tcPr marL="72000" marR="72000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0586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7BA5A-0150-A2A1-DFF4-F3710AFB3DD5}"/>
              </a:ext>
            </a:extLst>
          </p:cNvPr>
          <p:cNvSpPr/>
          <p:nvPr userDrawn="1"/>
        </p:nvSpPr>
        <p:spPr>
          <a:xfrm>
            <a:off x="97323" y="584830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24" name="Google Shape;60;p49">
            <a:extLst>
              <a:ext uri="{FF2B5EF4-FFF2-40B4-BE49-F238E27FC236}">
                <a16:creationId xmlns:a16="http://schemas.microsoft.com/office/drawing/2014/main" id="{915CCBCD-98BA-9CBA-4228-358EC4700F7A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 l="816" t="10167" r="8777"/>
          <a:stretch/>
        </p:blipFill>
        <p:spPr>
          <a:xfrm>
            <a:off x="59222" y="1038066"/>
            <a:ext cx="9008578" cy="5035224"/>
          </a:xfrm>
          <a:prstGeom prst="rect">
            <a:avLst/>
          </a:prstGeom>
          <a:noFill/>
          <a:ln>
            <a:solidFill>
              <a:srgbClr val="1E3257"/>
            </a:solidFill>
          </a:ln>
        </p:spPr>
      </p:pic>
      <p:pic>
        <p:nvPicPr>
          <p:cNvPr id="8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2932E90C-68D4-4736-AB8B-ADA4839DA1C4}"/>
              </a:ext>
            </a:extLst>
          </p:cNvPr>
          <p:cNvPicPr preferRelativeResize="0"/>
          <p:nvPr userDrawn="1"/>
        </p:nvPicPr>
        <p:blipFill rotWithShape="1">
          <a:blip r:embed="rId10">
            <a:alphaModFix/>
          </a:blip>
          <a:srcRect/>
          <a:stretch/>
        </p:blipFill>
        <p:spPr>
          <a:xfrm>
            <a:off x="10454838" y="143867"/>
            <a:ext cx="1394395" cy="44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6;p13">
            <a:extLst>
              <a:ext uri="{FF2B5EF4-FFF2-40B4-BE49-F238E27FC236}">
                <a16:creationId xmlns:a16="http://schemas.microsoft.com/office/drawing/2014/main" id="{21361B89-4BA9-48D9-B3AB-C80609DC9332}"/>
              </a:ext>
            </a:extLst>
          </p:cNvPr>
          <p:cNvGrpSpPr/>
          <p:nvPr userDrawn="1"/>
        </p:nvGrpSpPr>
        <p:grpSpPr>
          <a:xfrm>
            <a:off x="259941" y="630331"/>
            <a:ext cx="11534027" cy="90929"/>
            <a:chOff x="952471" y="2571744"/>
            <a:chExt cx="9496673" cy="45600"/>
          </a:xfrm>
        </p:grpSpPr>
        <p:sp>
          <p:nvSpPr>
            <p:cNvPr id="10" name="Google Shape;57;p13">
              <a:extLst>
                <a:ext uri="{FF2B5EF4-FFF2-40B4-BE49-F238E27FC236}">
                  <a16:creationId xmlns:a16="http://schemas.microsoft.com/office/drawing/2014/main" id="{F2EB566C-458B-44B5-8715-09ACEAF28310}"/>
                </a:ext>
              </a:extLst>
            </p:cNvPr>
            <p:cNvSpPr/>
            <p:nvPr/>
          </p:nvSpPr>
          <p:spPr>
            <a:xfrm>
              <a:off x="952471" y="2571744"/>
              <a:ext cx="9496673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1" name="Google Shape;58;p13">
              <a:extLst>
                <a:ext uri="{FF2B5EF4-FFF2-40B4-BE49-F238E27FC236}">
                  <a16:creationId xmlns:a16="http://schemas.microsoft.com/office/drawing/2014/main" id="{6D3521B4-DBA4-4448-AB30-26378EB580FB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2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98">
          <p15:clr>
            <a:srgbClr val="547EBF"/>
          </p15:clr>
        </p15:guide>
        <p15:guide id="2" pos="5518">
          <p15:clr>
            <a:srgbClr val="547EBF"/>
          </p15:clr>
        </p15:guide>
        <p15:guide id="3" orient="horz" pos="3702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09615" y="4024693"/>
            <a:ext cx="217883" cy="17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5" name="Google Shape;51;p13">
            <a:extLst>
              <a:ext uri="{FF2B5EF4-FFF2-40B4-BE49-F238E27FC236}">
                <a16:creationId xmlns:a16="http://schemas.microsoft.com/office/drawing/2014/main" id="{64D0E8C7-31A8-4C22-B047-2EB625988A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" y="0"/>
            <a:ext cx="121900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7" name="Google Shape;56;p13">
            <a:extLst>
              <a:ext uri="{FF2B5EF4-FFF2-40B4-BE49-F238E27FC236}">
                <a16:creationId xmlns:a16="http://schemas.microsoft.com/office/drawing/2014/main" id="{76BBD7C4-0005-402A-87BA-90F1812CCCCD}"/>
              </a:ext>
            </a:extLst>
          </p:cNvPr>
          <p:cNvGrpSpPr/>
          <p:nvPr userDrawn="1"/>
        </p:nvGrpSpPr>
        <p:grpSpPr>
          <a:xfrm>
            <a:off x="1172233" y="2571714"/>
            <a:ext cx="6594187" cy="71252"/>
            <a:chOff x="952472" y="2571744"/>
            <a:chExt cx="5429400" cy="45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49C2BF9-3310-4402-A382-334CB5D25F00}"/>
                </a:ext>
              </a:extLst>
            </p:cNvPr>
            <p:cNvSpPr/>
            <p:nvPr/>
          </p:nvSpPr>
          <p:spPr>
            <a:xfrm>
              <a:off x="952472" y="2571744"/>
              <a:ext cx="5429400" cy="45600"/>
            </a:xfrm>
            <a:prstGeom prst="rect">
              <a:avLst/>
            </a:prstGeom>
            <a:solidFill>
              <a:srgbClr val="6D635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" name="Google Shape;58;p13">
              <a:extLst>
                <a:ext uri="{FF2B5EF4-FFF2-40B4-BE49-F238E27FC236}">
                  <a16:creationId xmlns:a16="http://schemas.microsoft.com/office/drawing/2014/main" id="{332A4617-7A74-4E68-9373-2837684651E6}"/>
                </a:ext>
              </a:extLst>
            </p:cNvPr>
            <p:cNvSpPr/>
            <p:nvPr/>
          </p:nvSpPr>
          <p:spPr>
            <a:xfrm>
              <a:off x="952472" y="2571744"/>
              <a:ext cx="1714500" cy="45600"/>
            </a:xfrm>
            <a:prstGeom prst="rect">
              <a:avLst/>
            </a:prstGeom>
            <a:solidFill>
              <a:srgbClr val="F04D2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67" b="0" i="0" u="none" strike="noStrike" cap="none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1" name="Google Shape;59;p13" descr="C:\Users\SM-1294\Documents\BizboxA\아이스크림미디어_Signature.png">
            <a:extLst>
              <a:ext uri="{FF2B5EF4-FFF2-40B4-BE49-F238E27FC236}">
                <a16:creationId xmlns:a16="http://schemas.microsoft.com/office/drawing/2014/main" id="{32A266F3-0D44-450A-8C9D-3B1F47C72CD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172275" y="5180601"/>
            <a:ext cx="1394395" cy="44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38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1283" y="185168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AIDT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초등 수학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7447-D957-4EDD-99F6-B3195BBD9ADB}"/>
              </a:ext>
            </a:extLst>
          </p:cNvPr>
          <p:cNvSpPr txBox="1"/>
          <p:nvPr/>
        </p:nvSpPr>
        <p:spPr>
          <a:xfrm>
            <a:off x="1961844" y="2737776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[6-2-2]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놀이를 더하다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84F5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84F5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96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F0ADF2A-D365-35F5-44F5-06DB27D9BCDA}"/>
              </a:ext>
            </a:extLst>
          </p:cNvPr>
          <p:cNvGrpSpPr/>
          <p:nvPr/>
        </p:nvGrpSpPr>
        <p:grpSpPr>
          <a:xfrm>
            <a:off x="4151260" y="5695163"/>
            <a:ext cx="1074912" cy="159798"/>
            <a:chOff x="4482939" y="5756108"/>
            <a:chExt cx="107491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087D48E-41B9-F240-A8AF-79B91FEF4E02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EC6D31D-FEF1-CAF5-8456-F273DAD1CC2D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B9B9680-A38A-BF2B-F441-8D22D7907F33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CBF4089-C72C-057C-54CD-26406B4B7C9F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BC45E31-F11A-3903-0509-BFE50A138CE9}"/>
                </a:ext>
              </a:extLst>
            </p:cNvPr>
            <p:cNvSpPr/>
            <p:nvPr/>
          </p:nvSpPr>
          <p:spPr>
            <a:xfrm>
              <a:off x="539805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이동한 칸에 있는 나눗셈을 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상대방은 답이 맞는지 계산기로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잘못 계산한 경우 말을 전에 있던 칸으로 돌려놓습니다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843BEC73-9E39-4A4E-B2EE-D9D1246721C1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DDDA48-2BDB-47B3-914C-45B60D699B35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BB4796FD-46FD-4EAE-A35B-03081B740D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370202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0D57C87-4E48-3FB3-AECC-594BCD283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612" y="2817558"/>
            <a:ext cx="4634016" cy="260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7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6CC3399-902F-8D5A-7586-1E4C6D452B17}"/>
              </a:ext>
            </a:extLst>
          </p:cNvPr>
          <p:cNvGrpSpPr/>
          <p:nvPr/>
        </p:nvGrpSpPr>
        <p:grpSpPr>
          <a:xfrm>
            <a:off x="4151260" y="5695163"/>
            <a:ext cx="1074912" cy="159798"/>
            <a:chOff x="4482939" y="5756108"/>
            <a:chExt cx="107491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775647B-EC6A-7073-71B7-E630CB856790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0950593-B832-54D5-A0A6-77406B1B5477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9DC09E8-4B48-2A82-9B8D-57080504B482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CFDEDFD-7DC2-44BB-2205-FE3942DA203E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F965897-E39B-A009-150D-8EE052322954}"/>
                </a:ext>
              </a:extLst>
            </p:cNvPr>
            <p:cNvSpPr/>
            <p:nvPr/>
          </p:nvSpPr>
          <p:spPr>
            <a:xfrm>
              <a:off x="539805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이동한 칸에 </a:t>
              </a:r>
              <a:r>
                <a:rPr kumimoji="0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상대바으이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말이 있으면 주사위를 한 번 더 던져 나온 눈의 수만큼 이동한 후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수행합니다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F02C97-7D3E-5607-E335-3317A9C2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868" y="2816333"/>
            <a:ext cx="4592380" cy="25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3388E07-3E1F-7BB9-1BC2-E2FE53B402DF}"/>
              </a:ext>
            </a:extLst>
          </p:cNvPr>
          <p:cNvGrpSpPr/>
          <p:nvPr/>
        </p:nvGrpSpPr>
        <p:grpSpPr>
          <a:xfrm>
            <a:off x="4151260" y="5695163"/>
            <a:ext cx="1074912" cy="159798"/>
            <a:chOff x="4482939" y="5756108"/>
            <a:chExt cx="107491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9676312-072D-FB83-7D6B-43832ACB4467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2815111-19A1-D077-567B-E4395BEBD3B0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A5D8514-651C-84D1-651E-CDA590C1E7C0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50C7229-59CF-22B1-3CAE-F4E371B894F4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4870D2F-82F0-0CBC-5BD6-C700BCCE118B}"/>
                </a:ext>
              </a:extLst>
            </p:cNvPr>
            <p:cNvSpPr/>
            <p:nvPr/>
          </p:nvSpPr>
          <p:spPr>
            <a:xfrm>
              <a:off x="539805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2~4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의 순서대로 놀이를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말이 도착 칸에 먼저 도착하는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E4A93CEB-6F2E-42E8-A827-EDDFFAB246C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3B8C450-5523-4EA0-947D-410D7C0ABC44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0428B0C0-1BE2-463E-B03D-365C9546FE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370202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3990851-D115-F657-FDB7-AD2F310DC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707" y="2810702"/>
            <a:ext cx="4554542" cy="25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8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B6857DAE-659D-4460-B5CD-A6CD548AB8B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940A55C-67FC-4657-B997-74C243ABDC1E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A6348256-45CE-4299-9F5C-101C43CE384D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48A1962D-D6D7-47BD-B6FD-08E56AA96626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9CDF5BC-7F28-4379-B536-72AA0B489F8D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A1B27E4-3C7F-4EDB-AFBE-FE7BC28C2DFB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04" name="Google Shape;539;p13">
              <a:extLst>
                <a:ext uri="{FF2B5EF4-FFF2-40B4-BE49-F238E27FC236}">
                  <a16:creationId xmlns:a16="http://schemas.microsoft.com/office/drawing/2014/main" id="{1BDC64A4-9A2D-426C-AD39-119486BA3DF6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901C6CCF-6F8B-43D9-A49A-94942B07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graphicFrame>
        <p:nvGraphicFramePr>
          <p:cNvPr id="110" name="Group 57">
            <a:extLst>
              <a:ext uri="{FF2B5EF4-FFF2-40B4-BE49-F238E27FC236}">
                <a16:creationId xmlns:a16="http://schemas.microsoft.com/office/drawing/2014/main" id="{B0880669-BB1F-43ED-A004-A7E8035F9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971053"/>
              </p:ext>
            </p:extLst>
          </p:nvPr>
        </p:nvGraphicFramePr>
        <p:xfrm>
          <a:off x="9125395" y="1034776"/>
          <a:ext cx="3026272" cy="311269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주사위 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주사위 구르는 모션이 노출됨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구르던 주사위가 멈추면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의 말에 선택 유도 효과가 나타남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주사위가 구르고 나면 선택 유도 효과가 나타남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선택한 말은 주사위의 수 만큼 앞으로 이동함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리셋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입력한 값이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리셋됨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5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정답 채점 버튼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정오답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입력한 값이 정오 체크가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확인한 답이 오답일 경우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이번 순서에 움직였던 말이 이전의 자리로 되돌아감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8817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6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도착 지점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개중 하나라도 먼저 도착 지점에 도착하면 게임이 종료됨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62996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7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/>
                        </a:rPr>
                        <a:t>대표 기기 변경하기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모둠 구성 시 결정된 대표 기기에 문제가 생겼을 때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대표 기기를 변경할 수 있음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플랫폼의 대표 기기 변경 팝업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04730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2DEA1884-674C-4EBB-9B72-CDADD99AE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07" t="3990" r="2710" b="7484"/>
          <a:stretch/>
        </p:blipFill>
        <p:spPr>
          <a:xfrm rot="16200000">
            <a:off x="1674060" y="960380"/>
            <a:ext cx="3941822" cy="595440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0688B76-6991-194F-91DD-340C93480F5E}"/>
              </a:ext>
            </a:extLst>
          </p:cNvPr>
          <p:cNvGrpSpPr/>
          <p:nvPr/>
        </p:nvGrpSpPr>
        <p:grpSpPr>
          <a:xfrm>
            <a:off x="7007972" y="3718315"/>
            <a:ext cx="998922" cy="408610"/>
            <a:chOff x="7567344" y="2505303"/>
            <a:chExt cx="998922" cy="4086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461F315-EC4B-686D-4AE4-EA3F1289F659}"/>
                </a:ext>
              </a:extLst>
            </p:cNvPr>
            <p:cNvSpPr/>
            <p:nvPr/>
          </p:nvSpPr>
          <p:spPr>
            <a:xfrm>
              <a:off x="7567344" y="2505303"/>
              <a:ext cx="998922" cy="40861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2268BC15-B90C-1148-E2D7-939A275C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04931" y="2647340"/>
              <a:ext cx="176800" cy="12423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D8DCD8-4A05-A3D6-6569-AB901C59A058}"/>
              </a:ext>
            </a:extLst>
          </p:cNvPr>
          <p:cNvGrpSpPr/>
          <p:nvPr/>
        </p:nvGrpSpPr>
        <p:grpSpPr>
          <a:xfrm>
            <a:off x="8086246" y="3780744"/>
            <a:ext cx="291946" cy="291946"/>
            <a:chOff x="1380932" y="5665612"/>
            <a:chExt cx="291946" cy="291946"/>
          </a:xfrm>
        </p:grpSpPr>
        <p:sp>
          <p:nvSpPr>
            <p:cNvPr id="14" name="Google Shape;534;p13">
              <a:extLst>
                <a:ext uri="{FF2B5EF4-FFF2-40B4-BE49-F238E27FC236}">
                  <a16:creationId xmlns:a16="http://schemas.microsoft.com/office/drawing/2014/main" id="{1B7D5888-FAE7-6F08-C348-368EE653E991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5" name="Google Shape;535;p13">
              <a:extLst>
                <a:ext uri="{FF2B5EF4-FFF2-40B4-BE49-F238E27FC236}">
                  <a16:creationId xmlns:a16="http://schemas.microsoft.com/office/drawing/2014/main" id="{CB000527-EBB4-DCBD-65E2-783739CF4A87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E588D0-4E37-4CE5-D687-643B6A91ABE6}"/>
              </a:ext>
            </a:extLst>
          </p:cNvPr>
          <p:cNvGrpSpPr/>
          <p:nvPr/>
        </p:nvGrpSpPr>
        <p:grpSpPr>
          <a:xfrm>
            <a:off x="8435765" y="3780744"/>
            <a:ext cx="291946" cy="291946"/>
            <a:chOff x="892906" y="5665612"/>
            <a:chExt cx="291946" cy="291946"/>
          </a:xfrm>
        </p:grpSpPr>
        <p:sp>
          <p:nvSpPr>
            <p:cNvPr id="17" name="Google Shape;536;p13">
              <a:extLst>
                <a:ext uri="{FF2B5EF4-FFF2-40B4-BE49-F238E27FC236}">
                  <a16:creationId xmlns:a16="http://schemas.microsoft.com/office/drawing/2014/main" id="{E2F00BBF-767A-6603-E6B0-9F069177D82A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8" name="Google Shape;537;p13">
              <a:extLst>
                <a:ext uri="{FF2B5EF4-FFF2-40B4-BE49-F238E27FC236}">
                  <a16:creationId xmlns:a16="http://schemas.microsoft.com/office/drawing/2014/main" id="{82D88472-E0C8-7122-6D97-89CF92B24144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B514E1B-09FA-28FD-6D19-C644051D7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26" b="29519" l="16432" r="19470">
                        <a14:foregroundMark x1="17699" y1="25674" x2="17767" y2="27292"/>
                      </a14:backgroundRemoval>
                    </a14:imgEffect>
                  </a14:imgLayer>
                </a14:imgProps>
              </a:ext>
            </a:extLst>
          </a:blip>
          <a:srcRect l="16052" t="24352" r="80150" b="69907"/>
          <a:stretch/>
        </p:blipFill>
        <p:spPr>
          <a:xfrm>
            <a:off x="1473200" y="4810742"/>
            <a:ext cx="698516" cy="666277"/>
          </a:xfrm>
          <a:prstGeom prst="rect">
            <a:avLst/>
          </a:prstGeom>
        </p:spPr>
      </p:pic>
      <p:sp>
        <p:nvSpPr>
          <p:cNvPr id="24" name="타원형 설명선 481">
            <a:extLst>
              <a:ext uri="{FF2B5EF4-FFF2-40B4-BE49-F238E27FC236}">
                <a16:creationId xmlns:a16="http://schemas.microsoft.com/office/drawing/2014/main" id="{3536AB9D-0EA6-95DD-8CAE-CADD9AC83B0B}"/>
              </a:ext>
            </a:extLst>
          </p:cNvPr>
          <p:cNvSpPr/>
          <p:nvPr/>
        </p:nvSpPr>
        <p:spPr>
          <a:xfrm>
            <a:off x="7287557" y="248511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타원형 설명선 481">
            <a:extLst>
              <a:ext uri="{FF2B5EF4-FFF2-40B4-BE49-F238E27FC236}">
                <a16:creationId xmlns:a16="http://schemas.microsoft.com/office/drawing/2014/main" id="{457CB86F-198D-CECD-22EE-995F82601BE0}"/>
              </a:ext>
            </a:extLst>
          </p:cNvPr>
          <p:cNvSpPr/>
          <p:nvPr/>
        </p:nvSpPr>
        <p:spPr>
          <a:xfrm>
            <a:off x="6913095" y="357121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타원형 설명선 481">
            <a:extLst>
              <a:ext uri="{FF2B5EF4-FFF2-40B4-BE49-F238E27FC236}">
                <a16:creationId xmlns:a16="http://schemas.microsoft.com/office/drawing/2014/main" id="{BA3F5D57-C73F-B546-4A1D-ABCCE39F4AF0}"/>
              </a:ext>
            </a:extLst>
          </p:cNvPr>
          <p:cNvSpPr/>
          <p:nvPr/>
        </p:nvSpPr>
        <p:spPr>
          <a:xfrm>
            <a:off x="5463375" y="212642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 descr="주사위 컴퓨터 아이콘 죽음, 주사위 s 무료, 게임, 만화, 흑백의 png | PNGWing">
            <a:extLst>
              <a:ext uri="{FF2B5EF4-FFF2-40B4-BE49-F238E27FC236}">
                <a16:creationId xmlns:a16="http://schemas.microsoft.com/office/drawing/2014/main" id="{7CA02ACE-5825-C9E8-1646-B8ADA5435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913" y1="35750" x2="40543" y2="49500"/>
                        <a14:foregroundMark x1="44891" y1="31250" x2="39891" y2="35375"/>
                        <a14:foregroundMark x1="39891" y1="35375" x2="33804" y2="48000"/>
                        <a14:foregroundMark x1="33804" y1="48000" x2="38913" y2="55000"/>
                        <a14:foregroundMark x1="38913" y1="55000" x2="53261" y2="54750"/>
                        <a14:foregroundMark x1="53261" y1="54750" x2="57065" y2="41500"/>
                        <a14:foregroundMark x1="57065" y1="41500" x2="50543" y2="31250"/>
                        <a14:foregroundMark x1="50543" y1="31250" x2="35326" y2="32000"/>
                        <a14:foregroundMark x1="35000" y1="30125" x2="26522" y2="44625"/>
                        <a14:foregroundMark x1="26522" y1="44625" x2="27174" y2="53625"/>
                        <a14:foregroundMark x1="27174" y1="53625" x2="27717" y2="54875"/>
                        <a14:foregroundMark x1="28370" y1="56500" x2="34239" y2="62875"/>
                        <a14:foregroundMark x1="34239" y1="62875" x2="39891" y2="63500"/>
                        <a14:foregroundMark x1="53152" y1="61625" x2="52283" y2="65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71" t="19187" r="23287" b="19803"/>
          <a:stretch/>
        </p:blipFill>
        <p:spPr bwMode="auto">
          <a:xfrm>
            <a:off x="7503557" y="2680302"/>
            <a:ext cx="768979" cy="76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형 설명선 481">
            <a:extLst>
              <a:ext uri="{FF2B5EF4-FFF2-40B4-BE49-F238E27FC236}">
                <a16:creationId xmlns:a16="http://schemas.microsoft.com/office/drawing/2014/main" id="{B38C72FC-FAB0-F252-D797-E3590A44701B}"/>
              </a:ext>
            </a:extLst>
          </p:cNvPr>
          <p:cNvSpPr/>
          <p:nvPr/>
        </p:nvSpPr>
        <p:spPr>
          <a:xfrm>
            <a:off x="1356966" y="485856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7E33E7F4-7E89-688E-9728-61862704A8B1}"/>
              </a:ext>
            </a:extLst>
          </p:cNvPr>
          <p:cNvSpPr/>
          <p:nvPr/>
        </p:nvSpPr>
        <p:spPr>
          <a:xfrm>
            <a:off x="8027414" y="357121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타원형 설명선 481">
            <a:extLst>
              <a:ext uri="{FF2B5EF4-FFF2-40B4-BE49-F238E27FC236}">
                <a16:creationId xmlns:a16="http://schemas.microsoft.com/office/drawing/2014/main" id="{6A63D594-1C98-B255-0604-281ABCC0E6A3}"/>
              </a:ext>
            </a:extLst>
          </p:cNvPr>
          <p:cNvSpPr/>
          <p:nvPr/>
        </p:nvSpPr>
        <p:spPr>
          <a:xfrm>
            <a:off x="8320305" y="357121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2" name="타원형 설명선 481">
            <a:extLst>
              <a:ext uri="{FF2B5EF4-FFF2-40B4-BE49-F238E27FC236}">
                <a16:creationId xmlns:a16="http://schemas.microsoft.com/office/drawing/2014/main" id="{3FCFF24D-483D-4173-9C3B-FCCBDAD1327D}"/>
              </a:ext>
            </a:extLst>
          </p:cNvPr>
          <p:cNvSpPr/>
          <p:nvPr/>
        </p:nvSpPr>
        <p:spPr>
          <a:xfrm>
            <a:off x="4232694" y="322595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164F2F-E0DC-42A1-A165-7CD0541D870A}"/>
              </a:ext>
            </a:extLst>
          </p:cNvPr>
          <p:cNvSpPr/>
          <p:nvPr/>
        </p:nvSpPr>
        <p:spPr>
          <a:xfrm>
            <a:off x="7115190" y="1955541"/>
            <a:ext cx="1648227" cy="305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대표 기기 변경하기</a:t>
            </a: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FE8D8EC9-5C55-4401-8221-B43DB6B6FDBA}"/>
              </a:ext>
            </a:extLst>
          </p:cNvPr>
          <p:cNvSpPr/>
          <p:nvPr/>
        </p:nvSpPr>
        <p:spPr>
          <a:xfrm>
            <a:off x="6988613" y="178608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251E500-B01C-49E0-82C5-0707FE34DB55}"/>
              </a:ext>
            </a:extLst>
          </p:cNvPr>
          <p:cNvGrpSpPr/>
          <p:nvPr/>
        </p:nvGrpSpPr>
        <p:grpSpPr>
          <a:xfrm>
            <a:off x="8550551" y="5564219"/>
            <a:ext cx="291946" cy="291946"/>
            <a:chOff x="892906" y="5665612"/>
            <a:chExt cx="291946" cy="291946"/>
          </a:xfrm>
        </p:grpSpPr>
        <p:sp>
          <p:nvSpPr>
            <p:cNvPr id="42" name="Google Shape;536;p13">
              <a:extLst>
                <a:ext uri="{FF2B5EF4-FFF2-40B4-BE49-F238E27FC236}">
                  <a16:creationId xmlns:a16="http://schemas.microsoft.com/office/drawing/2014/main" id="{BA612296-EF12-4A8C-A2DB-69C86CCD2821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43" name="Google Shape;537;p13">
              <a:extLst>
                <a:ext uri="{FF2B5EF4-FFF2-40B4-BE49-F238E27FC236}">
                  <a16:creationId xmlns:a16="http://schemas.microsoft.com/office/drawing/2014/main" id="{CAB75937-3AFD-4601-BFEE-B6E0ED76E963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4A0CD9-E6A2-8450-1067-402AF88914A4}"/>
              </a:ext>
            </a:extLst>
          </p:cNvPr>
          <p:cNvGrpSpPr/>
          <p:nvPr/>
        </p:nvGrpSpPr>
        <p:grpSpPr>
          <a:xfrm>
            <a:off x="8493887" y="5559080"/>
            <a:ext cx="405880" cy="291946"/>
            <a:chOff x="8493887" y="5559080"/>
            <a:chExt cx="405880" cy="291946"/>
          </a:xfrm>
        </p:grpSpPr>
        <p:sp>
          <p:nvSpPr>
            <p:cNvPr id="20" name="Google Shape;536;p13">
              <a:extLst>
                <a:ext uri="{FF2B5EF4-FFF2-40B4-BE49-F238E27FC236}">
                  <a16:creationId xmlns:a16="http://schemas.microsoft.com/office/drawing/2014/main" id="{86E3F02A-9CBA-3CC1-4640-2B8161BFAF20}"/>
                </a:ext>
              </a:extLst>
            </p:cNvPr>
            <p:cNvSpPr/>
            <p:nvPr/>
          </p:nvSpPr>
          <p:spPr>
            <a:xfrm>
              <a:off x="8552283" y="5559080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9A8CD7-95A6-EBD7-2D18-2D61CDEFF5AA}"/>
                </a:ext>
              </a:extLst>
            </p:cNvPr>
            <p:cNvSpPr txBox="1"/>
            <p:nvPr/>
          </p:nvSpPr>
          <p:spPr>
            <a:xfrm>
              <a:off x="8493887" y="5583338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제출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143DA28-9F9A-4ED5-B978-CD6F32C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F564C-8F65-4C8B-9B20-B938CF82C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56579F-1633-4EDA-9404-57A501FF6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E8B4C-F402-44C8-9652-212C34676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텍스트 개체 틀 7">
            <a:extLst>
              <a:ext uri="{FF2B5EF4-FFF2-40B4-BE49-F238E27FC236}">
                <a16:creationId xmlns:a16="http://schemas.microsoft.com/office/drawing/2014/main" id="{B6857DAE-659D-4460-B5CD-A6CD548AB8B8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940A55C-67FC-4657-B997-74C243ABDC1E}"/>
              </a:ext>
            </a:extLst>
          </p:cNvPr>
          <p:cNvGrpSpPr/>
          <p:nvPr/>
        </p:nvGrpSpPr>
        <p:grpSpPr>
          <a:xfrm>
            <a:off x="8202764" y="5559080"/>
            <a:ext cx="291946" cy="291946"/>
            <a:chOff x="1380932" y="5665612"/>
            <a:chExt cx="291946" cy="291946"/>
          </a:xfrm>
        </p:grpSpPr>
        <p:sp>
          <p:nvSpPr>
            <p:cNvPr id="108" name="Google Shape;534;p13">
              <a:extLst>
                <a:ext uri="{FF2B5EF4-FFF2-40B4-BE49-F238E27FC236}">
                  <a16:creationId xmlns:a16="http://schemas.microsoft.com/office/drawing/2014/main" id="{A6348256-45CE-4299-9F5C-101C43CE384D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09" name="Google Shape;535;p13">
              <a:extLst>
                <a:ext uri="{FF2B5EF4-FFF2-40B4-BE49-F238E27FC236}">
                  <a16:creationId xmlns:a16="http://schemas.microsoft.com/office/drawing/2014/main" id="{48A1962D-D6D7-47BD-B6FD-08E56AA96626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9CDF5BC-7F28-4379-B536-72AA0B489F8D}"/>
              </a:ext>
            </a:extLst>
          </p:cNvPr>
          <p:cNvSpPr/>
          <p:nvPr/>
        </p:nvSpPr>
        <p:spPr>
          <a:xfrm>
            <a:off x="7407201" y="5499885"/>
            <a:ext cx="701749" cy="4086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A1B27E4-3C7F-4EDB-AFBE-FE7BC28C2DFB}"/>
              </a:ext>
            </a:extLst>
          </p:cNvPr>
          <p:cNvGrpSpPr/>
          <p:nvPr/>
        </p:nvGrpSpPr>
        <p:grpSpPr>
          <a:xfrm>
            <a:off x="7474037" y="5558217"/>
            <a:ext cx="291946" cy="291946"/>
            <a:chOff x="2341852" y="5665611"/>
            <a:chExt cx="291946" cy="291946"/>
          </a:xfrm>
        </p:grpSpPr>
        <p:sp>
          <p:nvSpPr>
            <p:cNvPr id="104" name="Google Shape;539;p13">
              <a:extLst>
                <a:ext uri="{FF2B5EF4-FFF2-40B4-BE49-F238E27FC236}">
                  <a16:creationId xmlns:a16="http://schemas.microsoft.com/office/drawing/2014/main" id="{1BDC64A4-9A2D-426C-AD39-119486BA3DF6}"/>
                </a:ext>
              </a:extLst>
            </p:cNvPr>
            <p:cNvSpPr/>
            <p:nvPr/>
          </p:nvSpPr>
          <p:spPr>
            <a:xfrm>
              <a:off x="2341852" y="5665611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901C6CCF-6F8B-43D9-A49A-94942B07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425" y="5749465"/>
              <a:ext cx="176800" cy="124238"/>
            </a:xfrm>
            <a:prstGeom prst="rect">
              <a:avLst/>
            </a:prstGeom>
          </p:spPr>
        </p:pic>
      </p:grpSp>
      <p:sp>
        <p:nvSpPr>
          <p:cNvPr id="56" name="타원형 설명선 481">
            <a:extLst>
              <a:ext uri="{FF2B5EF4-FFF2-40B4-BE49-F238E27FC236}">
                <a16:creationId xmlns:a16="http://schemas.microsoft.com/office/drawing/2014/main" id="{6B50E5FE-A372-4764-A66D-082876C00529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10" name="Group 57">
            <a:extLst>
              <a:ext uri="{FF2B5EF4-FFF2-40B4-BE49-F238E27FC236}">
                <a16:creationId xmlns:a16="http://schemas.microsoft.com/office/drawing/2014/main" id="{B0880669-BB1F-43ED-A004-A7E8035F9879}"/>
              </a:ext>
            </a:extLst>
          </p:cNvPr>
          <p:cNvGraphicFramePr>
            <a:graphicFrameLocks/>
          </p:cNvGraphicFramePr>
          <p:nvPr/>
        </p:nvGraphicFramePr>
        <p:xfrm>
          <a:off x="9125395" y="1034776"/>
          <a:ext cx="3026272" cy="284446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4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주사위 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주사위 구르는 모션이 노출됨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구르던 주사위가 멈추면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의 말에 선택 유도 효과가 나타남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334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주사위가 구르고 나면 선택 유도 효과가 나타남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선택한 말은 주사위의 수 만큼 앞으로 이동함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039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3801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입력창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리셋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입력한 값이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리셋됨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4848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5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정답 채점 버튼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정오답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O)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에 입력한 값이 정오 체크가 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확인한 답이 오답일 경우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이번 순서에 움직였던 말이 이전의 자리로 되돌아감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08817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6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도착 지점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말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개중 하나라도 먼저 도착 지점에 도착하면 게임이 종료됨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62996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7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제출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결과 화면이 전송됨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04730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2DEA1884-674C-4EBB-9B72-CDADD99AE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07" t="3990" r="2710" b="7484"/>
          <a:stretch/>
        </p:blipFill>
        <p:spPr>
          <a:xfrm rot="16200000">
            <a:off x="1674060" y="960380"/>
            <a:ext cx="3941822" cy="595440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0688B76-6991-194F-91DD-340C93480F5E}"/>
              </a:ext>
            </a:extLst>
          </p:cNvPr>
          <p:cNvGrpSpPr/>
          <p:nvPr/>
        </p:nvGrpSpPr>
        <p:grpSpPr>
          <a:xfrm>
            <a:off x="7007972" y="3718315"/>
            <a:ext cx="998922" cy="408610"/>
            <a:chOff x="7567344" y="2505303"/>
            <a:chExt cx="998922" cy="4086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461F315-EC4B-686D-4AE4-EA3F1289F659}"/>
                </a:ext>
              </a:extLst>
            </p:cNvPr>
            <p:cNvSpPr/>
            <p:nvPr/>
          </p:nvSpPr>
          <p:spPr>
            <a:xfrm>
              <a:off x="7567344" y="2505303"/>
              <a:ext cx="998922" cy="40861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9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2268BC15-B90C-1148-E2D7-939A275C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04931" y="2647340"/>
              <a:ext cx="176800" cy="12423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D8DCD8-4A05-A3D6-6569-AB901C59A058}"/>
              </a:ext>
            </a:extLst>
          </p:cNvPr>
          <p:cNvGrpSpPr/>
          <p:nvPr/>
        </p:nvGrpSpPr>
        <p:grpSpPr>
          <a:xfrm>
            <a:off x="8086246" y="3780744"/>
            <a:ext cx="291946" cy="291946"/>
            <a:chOff x="1380932" y="5665612"/>
            <a:chExt cx="291946" cy="291946"/>
          </a:xfrm>
        </p:grpSpPr>
        <p:sp>
          <p:nvSpPr>
            <p:cNvPr id="14" name="Google Shape;534;p13">
              <a:extLst>
                <a:ext uri="{FF2B5EF4-FFF2-40B4-BE49-F238E27FC236}">
                  <a16:creationId xmlns:a16="http://schemas.microsoft.com/office/drawing/2014/main" id="{1B7D5888-FAE7-6F08-C348-368EE653E991}"/>
                </a:ext>
              </a:extLst>
            </p:cNvPr>
            <p:cNvSpPr/>
            <p:nvPr/>
          </p:nvSpPr>
          <p:spPr>
            <a:xfrm>
              <a:off x="1380932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5" name="Google Shape;535;p13">
              <a:extLst>
                <a:ext uri="{FF2B5EF4-FFF2-40B4-BE49-F238E27FC236}">
                  <a16:creationId xmlns:a16="http://schemas.microsoft.com/office/drawing/2014/main" id="{CB000527-EBB4-DCBD-65E2-783739CF4A87}"/>
                </a:ext>
              </a:extLst>
            </p:cNvPr>
            <p:cNvSpPr/>
            <p:nvPr/>
          </p:nvSpPr>
          <p:spPr>
            <a:xfrm>
              <a:off x="1450704" y="5736131"/>
              <a:ext cx="152402" cy="150908"/>
            </a:xfrm>
            <a:custGeom>
              <a:avLst/>
              <a:gdLst/>
              <a:ahLst/>
              <a:cxnLst/>
              <a:rect l="l" t="t" r="r" b="b"/>
              <a:pathLst>
                <a:path w="1401" h="1401" extrusionOk="0">
                  <a:moveTo>
                    <a:pt x="543" y="0"/>
                  </a:moveTo>
                  <a:lnTo>
                    <a:pt x="0" y="108"/>
                  </a:lnTo>
                  <a:lnTo>
                    <a:pt x="165" y="273"/>
                  </a:lnTo>
                  <a:cubicBezTo>
                    <a:pt x="70" y="392"/>
                    <a:pt x="11" y="541"/>
                    <a:pt x="11" y="705"/>
                  </a:cubicBezTo>
                  <a:cubicBezTo>
                    <a:pt x="11" y="1090"/>
                    <a:pt x="322" y="1401"/>
                    <a:pt x="706" y="1401"/>
                  </a:cubicBezTo>
                  <a:cubicBezTo>
                    <a:pt x="1090" y="1401"/>
                    <a:pt x="1401" y="1090"/>
                    <a:pt x="1401" y="705"/>
                  </a:cubicBezTo>
                  <a:cubicBezTo>
                    <a:pt x="1401" y="418"/>
                    <a:pt x="1227" y="172"/>
                    <a:pt x="977" y="66"/>
                  </a:cubicBezTo>
                  <a:lnTo>
                    <a:pt x="977" y="232"/>
                  </a:lnTo>
                  <a:cubicBezTo>
                    <a:pt x="1142" y="327"/>
                    <a:pt x="1252" y="502"/>
                    <a:pt x="1252" y="705"/>
                  </a:cubicBezTo>
                  <a:cubicBezTo>
                    <a:pt x="1252" y="1007"/>
                    <a:pt x="1008" y="1252"/>
                    <a:pt x="706" y="1252"/>
                  </a:cubicBezTo>
                  <a:cubicBezTo>
                    <a:pt x="404" y="1252"/>
                    <a:pt x="160" y="1007"/>
                    <a:pt x="160" y="705"/>
                  </a:cubicBezTo>
                  <a:cubicBezTo>
                    <a:pt x="160" y="582"/>
                    <a:pt x="201" y="470"/>
                    <a:pt x="270" y="378"/>
                  </a:cubicBezTo>
                  <a:lnTo>
                    <a:pt x="435" y="54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E588D0-4E37-4CE5-D687-643B6A91ABE6}"/>
              </a:ext>
            </a:extLst>
          </p:cNvPr>
          <p:cNvGrpSpPr/>
          <p:nvPr/>
        </p:nvGrpSpPr>
        <p:grpSpPr>
          <a:xfrm>
            <a:off x="8435765" y="3780744"/>
            <a:ext cx="291946" cy="291946"/>
            <a:chOff x="892906" y="5665612"/>
            <a:chExt cx="291946" cy="291946"/>
          </a:xfrm>
        </p:grpSpPr>
        <p:sp>
          <p:nvSpPr>
            <p:cNvPr id="17" name="Google Shape;536;p13">
              <a:extLst>
                <a:ext uri="{FF2B5EF4-FFF2-40B4-BE49-F238E27FC236}">
                  <a16:creationId xmlns:a16="http://schemas.microsoft.com/office/drawing/2014/main" id="{E2F00BBF-767A-6603-E6B0-9F069177D82A}"/>
                </a:ext>
              </a:extLst>
            </p:cNvPr>
            <p:cNvSpPr/>
            <p:nvPr/>
          </p:nvSpPr>
          <p:spPr>
            <a:xfrm>
              <a:off x="892906" y="5665612"/>
              <a:ext cx="291946" cy="2919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  <a:sym typeface="Arial"/>
              </a:endParaRPr>
            </a:p>
          </p:txBody>
        </p:sp>
        <p:sp>
          <p:nvSpPr>
            <p:cNvPr id="18" name="Google Shape;537;p13">
              <a:extLst>
                <a:ext uri="{FF2B5EF4-FFF2-40B4-BE49-F238E27FC236}">
                  <a16:creationId xmlns:a16="http://schemas.microsoft.com/office/drawing/2014/main" id="{82D88472-E0C8-7122-6D97-89CF92B24144}"/>
                </a:ext>
              </a:extLst>
            </p:cNvPr>
            <p:cNvSpPr/>
            <p:nvPr/>
          </p:nvSpPr>
          <p:spPr>
            <a:xfrm>
              <a:off x="971212" y="5751531"/>
              <a:ext cx="135334" cy="120109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504" y="3"/>
                  </a:moveTo>
                  <a:cubicBezTo>
                    <a:pt x="500" y="3"/>
                    <a:pt x="497" y="6"/>
                    <a:pt x="495" y="9"/>
                  </a:cubicBezTo>
                  <a:lnTo>
                    <a:pt x="223" y="431"/>
                  </a:lnTo>
                  <a:lnTo>
                    <a:pt x="35" y="262"/>
                  </a:lnTo>
                  <a:cubicBezTo>
                    <a:pt x="22" y="245"/>
                    <a:pt x="0" y="271"/>
                    <a:pt x="18" y="282"/>
                  </a:cubicBezTo>
                  <a:lnTo>
                    <a:pt x="217" y="462"/>
                  </a:lnTo>
                  <a:cubicBezTo>
                    <a:pt x="223" y="467"/>
                    <a:pt x="232" y="466"/>
                    <a:pt x="237" y="459"/>
                  </a:cubicBezTo>
                  <a:lnTo>
                    <a:pt x="518" y="23"/>
                  </a:lnTo>
                  <a:cubicBezTo>
                    <a:pt x="525" y="13"/>
                    <a:pt x="515" y="0"/>
                    <a:pt x="504" y="3"/>
                  </a:cubicBezTo>
                  <a:close/>
                </a:path>
              </a:pathLst>
            </a:custGeom>
            <a:solidFill>
              <a:srgbClr val="595959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나눔스퀘어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B514E1B-09FA-28FD-6D19-C644051D7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26" b="29519" l="16432" r="19470">
                        <a14:foregroundMark x1="17699" y1="25674" x2="17767" y2="27292"/>
                      </a14:backgroundRemoval>
                    </a14:imgEffect>
                  </a14:imgLayer>
                </a14:imgProps>
              </a:ext>
            </a:extLst>
          </a:blip>
          <a:srcRect l="16052" t="24352" r="80150" b="69907"/>
          <a:stretch/>
        </p:blipFill>
        <p:spPr>
          <a:xfrm>
            <a:off x="1473200" y="4810742"/>
            <a:ext cx="698516" cy="666277"/>
          </a:xfrm>
          <a:prstGeom prst="rect">
            <a:avLst/>
          </a:prstGeom>
        </p:spPr>
      </p:pic>
      <p:sp>
        <p:nvSpPr>
          <p:cNvPr id="23" name="타원형 설명선 481">
            <a:extLst>
              <a:ext uri="{FF2B5EF4-FFF2-40B4-BE49-F238E27FC236}">
                <a16:creationId xmlns:a16="http://schemas.microsoft.com/office/drawing/2014/main" id="{2297E353-664A-3C2E-4EFD-0EDE6269BCEA}"/>
              </a:ext>
            </a:extLst>
          </p:cNvPr>
          <p:cNvSpPr/>
          <p:nvPr/>
        </p:nvSpPr>
        <p:spPr>
          <a:xfrm>
            <a:off x="8480524" y="536901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타원형 설명선 481">
            <a:extLst>
              <a:ext uri="{FF2B5EF4-FFF2-40B4-BE49-F238E27FC236}">
                <a16:creationId xmlns:a16="http://schemas.microsoft.com/office/drawing/2014/main" id="{3536AB9D-0EA6-95DD-8CAE-CADD9AC83B0B}"/>
              </a:ext>
            </a:extLst>
          </p:cNvPr>
          <p:cNvSpPr/>
          <p:nvPr/>
        </p:nvSpPr>
        <p:spPr>
          <a:xfrm>
            <a:off x="7287557" y="2485116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타원형 설명선 481">
            <a:extLst>
              <a:ext uri="{FF2B5EF4-FFF2-40B4-BE49-F238E27FC236}">
                <a16:creationId xmlns:a16="http://schemas.microsoft.com/office/drawing/2014/main" id="{457CB86F-198D-CECD-22EE-995F82601BE0}"/>
              </a:ext>
            </a:extLst>
          </p:cNvPr>
          <p:cNvSpPr/>
          <p:nvPr/>
        </p:nvSpPr>
        <p:spPr>
          <a:xfrm>
            <a:off x="6913095" y="357121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타원형 설명선 481">
            <a:extLst>
              <a:ext uri="{FF2B5EF4-FFF2-40B4-BE49-F238E27FC236}">
                <a16:creationId xmlns:a16="http://schemas.microsoft.com/office/drawing/2014/main" id="{BA3F5D57-C73F-B546-4A1D-ABCCE39F4AF0}"/>
              </a:ext>
            </a:extLst>
          </p:cNvPr>
          <p:cNvSpPr/>
          <p:nvPr/>
        </p:nvSpPr>
        <p:spPr>
          <a:xfrm>
            <a:off x="5463375" y="212642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 descr="주사위 컴퓨터 아이콘 죽음, 주사위 s 무료, 게임, 만화, 흑백의 png | PNGWing">
            <a:extLst>
              <a:ext uri="{FF2B5EF4-FFF2-40B4-BE49-F238E27FC236}">
                <a16:creationId xmlns:a16="http://schemas.microsoft.com/office/drawing/2014/main" id="{7CA02ACE-5825-C9E8-1646-B8ADA5435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913" y1="35750" x2="40543" y2="49500"/>
                        <a14:foregroundMark x1="44891" y1="31250" x2="39891" y2="35375"/>
                        <a14:foregroundMark x1="39891" y1="35375" x2="33804" y2="48000"/>
                        <a14:foregroundMark x1="33804" y1="48000" x2="38913" y2="55000"/>
                        <a14:foregroundMark x1="38913" y1="55000" x2="53261" y2="54750"/>
                        <a14:foregroundMark x1="53261" y1="54750" x2="57065" y2="41500"/>
                        <a14:foregroundMark x1="57065" y1="41500" x2="50543" y2="31250"/>
                        <a14:foregroundMark x1="50543" y1="31250" x2="35326" y2="32000"/>
                        <a14:foregroundMark x1="35000" y1="30125" x2="26522" y2="44625"/>
                        <a14:foregroundMark x1="26522" y1="44625" x2="27174" y2="53625"/>
                        <a14:foregroundMark x1="27174" y1="53625" x2="27717" y2="54875"/>
                        <a14:foregroundMark x1="28370" y1="56500" x2="34239" y2="62875"/>
                        <a14:foregroundMark x1="34239" y1="62875" x2="39891" y2="63500"/>
                        <a14:foregroundMark x1="53152" y1="61625" x2="52283" y2="65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71" t="19187" r="23287" b="19803"/>
          <a:stretch/>
        </p:blipFill>
        <p:spPr bwMode="auto">
          <a:xfrm>
            <a:off x="7503557" y="2680302"/>
            <a:ext cx="768979" cy="76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형 설명선 481">
            <a:extLst>
              <a:ext uri="{FF2B5EF4-FFF2-40B4-BE49-F238E27FC236}">
                <a16:creationId xmlns:a16="http://schemas.microsoft.com/office/drawing/2014/main" id="{B38C72FC-FAB0-F252-D797-E3590A44701B}"/>
              </a:ext>
            </a:extLst>
          </p:cNvPr>
          <p:cNvSpPr/>
          <p:nvPr/>
        </p:nvSpPr>
        <p:spPr>
          <a:xfrm>
            <a:off x="1356966" y="485856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7E33E7F4-7E89-688E-9728-61862704A8B1}"/>
              </a:ext>
            </a:extLst>
          </p:cNvPr>
          <p:cNvSpPr/>
          <p:nvPr/>
        </p:nvSpPr>
        <p:spPr>
          <a:xfrm>
            <a:off x="8027414" y="357121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타원형 설명선 481">
            <a:extLst>
              <a:ext uri="{FF2B5EF4-FFF2-40B4-BE49-F238E27FC236}">
                <a16:creationId xmlns:a16="http://schemas.microsoft.com/office/drawing/2014/main" id="{6A63D594-1C98-B255-0604-281ABCC0E6A3}"/>
              </a:ext>
            </a:extLst>
          </p:cNvPr>
          <p:cNvSpPr/>
          <p:nvPr/>
        </p:nvSpPr>
        <p:spPr>
          <a:xfrm>
            <a:off x="8320305" y="3571215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2" name="타원형 설명선 481">
            <a:extLst>
              <a:ext uri="{FF2B5EF4-FFF2-40B4-BE49-F238E27FC236}">
                <a16:creationId xmlns:a16="http://schemas.microsoft.com/office/drawing/2014/main" id="{3FCFF24D-483D-4173-9C3B-FCCBDAD1327D}"/>
              </a:ext>
            </a:extLst>
          </p:cNvPr>
          <p:cNvSpPr/>
          <p:nvPr/>
        </p:nvSpPr>
        <p:spPr>
          <a:xfrm>
            <a:off x="4232694" y="3225952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Pretendard" panose="02000503000000020004" pitchFamily="2" charset="-127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19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727F00C-DB15-4C48-AEBA-86C906D46BEF}"/>
              </a:ext>
            </a:extLst>
          </p:cNvPr>
          <p:cNvSpPr/>
          <p:nvPr/>
        </p:nvSpPr>
        <p:spPr>
          <a:xfrm>
            <a:off x="40332" y="1834520"/>
            <a:ext cx="9006014" cy="4228722"/>
          </a:xfrm>
          <a:prstGeom prst="rect">
            <a:avLst/>
          </a:prstGeom>
          <a:solidFill>
            <a:srgbClr val="FFFB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6C8E118-7423-5E42-792C-408577D7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74CA063-FE91-D25E-39D3-A2682DDAC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F100300-6D4D-6FC8-B54A-666D38C33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CEE2F54F-97A1-42C7-B7A9-8A62B8774893}"/>
              </a:ext>
            </a:extLst>
          </p:cNvPr>
          <p:cNvSpPr txBox="1">
            <a:spLocks/>
          </p:cNvSpPr>
          <p:nvPr/>
        </p:nvSpPr>
        <p:spPr>
          <a:xfrm>
            <a:off x="3387932" y="794758"/>
            <a:ext cx="1296000" cy="155575"/>
          </a:xfrm>
          <a:prstGeom prst="rect">
            <a:avLst/>
          </a:prstGeom>
        </p:spPr>
        <p:txBody>
          <a:bodyPr lIns="36000" tIns="45720" rIns="36000" bIns="45720" anchor="t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/>
                <a:cs typeface="+mn-cs"/>
              </a:rPr>
              <a:t>교사/학생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85820-CD3B-4C66-89CC-6939B970DBAE}"/>
              </a:ext>
            </a:extLst>
          </p:cNvPr>
          <p:cNvGrpSpPr/>
          <p:nvPr/>
        </p:nvGrpSpPr>
        <p:grpSpPr>
          <a:xfrm>
            <a:off x="3208463" y="4176444"/>
            <a:ext cx="2950938" cy="357737"/>
            <a:chOff x="3043297" y="4098081"/>
            <a:chExt cx="2950938" cy="357737"/>
          </a:xfrm>
        </p:grpSpPr>
        <p:sp>
          <p:nvSpPr>
            <p:cNvPr id="27" name="Google Shape;597;p53">
              <a:extLst>
                <a:ext uri="{FF2B5EF4-FFF2-40B4-BE49-F238E27FC236}">
                  <a16:creationId xmlns:a16="http://schemas.microsoft.com/office/drawing/2014/main" id="{EBBE723B-83C7-4B0F-A06A-D0F5515A984F}"/>
                </a:ext>
              </a:extLst>
            </p:cNvPr>
            <p:cNvSpPr txBox="1"/>
            <p:nvPr/>
          </p:nvSpPr>
          <p:spPr>
            <a:xfrm>
              <a:off x="3373628" y="4098081"/>
              <a:ext cx="2620607" cy="285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모둠을 구성한 다음 </a:t>
              </a:r>
              <a:r>
                <a:rPr lang="ko-KR" altLang="en-US" sz="1100" u="sng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대표</a:t>
              </a:r>
              <a:r>
                <a:rPr kumimoji="0" lang="ko-KR" altLang="en-US" sz="11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 기기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로 활동해요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+mn-cs"/>
                </a:rPr>
                <a:t>!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+mn-ea"/>
                <a:cs typeface="+mn-cs"/>
              </a:endParaRPr>
            </a:p>
          </p:txBody>
        </p:sp>
        <p:pic>
          <p:nvPicPr>
            <p:cNvPr id="3" name="그래픽 2" descr="태블릿">
              <a:extLst>
                <a:ext uri="{FF2B5EF4-FFF2-40B4-BE49-F238E27FC236}">
                  <a16:creationId xmlns:a16="http://schemas.microsoft.com/office/drawing/2014/main" id="{114C5D2B-C613-4000-BCC0-FDAE263C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3297" y="4101483"/>
              <a:ext cx="354335" cy="35433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D650EF-0D00-4F8C-97B1-EFA949A2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" y="1834520"/>
            <a:ext cx="4168877" cy="1661652"/>
          </a:xfrm>
          <a:prstGeom prst="rect">
            <a:avLst/>
          </a:prstGeom>
        </p:spPr>
      </p:pic>
      <p:sp>
        <p:nvSpPr>
          <p:cNvPr id="24" name="Google Shape;597;p53">
            <a:extLst>
              <a:ext uri="{FF2B5EF4-FFF2-40B4-BE49-F238E27FC236}">
                <a16:creationId xmlns:a16="http://schemas.microsoft.com/office/drawing/2014/main" id="{661CCB8F-FE31-44D1-8768-761155A8DB2B}"/>
              </a:ext>
            </a:extLst>
          </p:cNvPr>
          <p:cNvSpPr txBox="1"/>
          <p:nvPr/>
        </p:nvSpPr>
        <p:spPr>
          <a:xfrm>
            <a:off x="1548882" y="3292254"/>
            <a:ext cx="6195525" cy="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소수의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나눗셈으로 떠나는 여행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040A37-1E5D-4740-A9D7-895689D00234}"/>
              </a:ext>
            </a:extLst>
          </p:cNvPr>
          <p:cNvSpPr/>
          <p:nvPr/>
        </p:nvSpPr>
        <p:spPr>
          <a:xfrm>
            <a:off x="2462202" y="4875371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인원</a:t>
            </a:r>
          </a:p>
        </p:txBody>
      </p:sp>
      <p:sp>
        <p:nvSpPr>
          <p:cNvPr id="30" name="Google Shape;597;p53">
            <a:extLst>
              <a:ext uri="{FF2B5EF4-FFF2-40B4-BE49-F238E27FC236}">
                <a16:creationId xmlns:a16="http://schemas.microsoft.com/office/drawing/2014/main" id="{5DEB90AA-450E-4123-A78C-7AC3F9889B86}"/>
              </a:ext>
            </a:extLst>
          </p:cNvPr>
          <p:cNvSpPr txBox="1"/>
          <p:nvPr/>
        </p:nvSpPr>
        <p:spPr>
          <a:xfrm>
            <a:off x="3387932" y="4811747"/>
            <a:ext cx="781837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명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1865FF1-7E27-425E-95DD-DC391A570CD8}"/>
              </a:ext>
            </a:extLst>
          </p:cNvPr>
          <p:cNvSpPr/>
          <p:nvPr/>
        </p:nvSpPr>
        <p:spPr>
          <a:xfrm>
            <a:off x="4169769" y="4875370"/>
            <a:ext cx="925731" cy="3192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준비물</a:t>
            </a:r>
          </a:p>
        </p:txBody>
      </p:sp>
      <p:sp>
        <p:nvSpPr>
          <p:cNvPr id="18" name="Google Shape;597;p53">
            <a:extLst>
              <a:ext uri="{FF2B5EF4-FFF2-40B4-BE49-F238E27FC236}">
                <a16:creationId xmlns:a16="http://schemas.microsoft.com/office/drawing/2014/main" id="{CEF7057E-578F-44D8-94CC-BBA438F98773}"/>
              </a:ext>
            </a:extLst>
          </p:cNvPr>
          <p:cNvSpPr txBox="1"/>
          <p:nvPr/>
        </p:nvSpPr>
        <p:spPr>
          <a:xfrm>
            <a:off x="5179666" y="4811747"/>
            <a:ext cx="1716355" cy="38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주사위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말</a:t>
            </a:r>
            <a:r>
              <a:rPr lang="en-US" altLang="ko-KR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계산기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6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21F3D9-12F1-4888-A0CF-98BF5C183FFA}"/>
              </a:ext>
            </a:extLst>
          </p:cNvPr>
          <p:cNvGrpSpPr/>
          <p:nvPr/>
        </p:nvGrpSpPr>
        <p:grpSpPr>
          <a:xfrm>
            <a:off x="4151260" y="5695163"/>
            <a:ext cx="1074912" cy="159798"/>
            <a:chOff x="4482939" y="5756108"/>
            <a:chExt cx="1074912" cy="1597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CEED2A-37FE-4A9D-932A-43720D2EC9B9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20C9D9A-B3BE-4BF4-B452-5387A356A11F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6B79294-F22F-406D-A905-75FCC9ADC8DC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F7AEC3-9D45-4897-965E-16B2FF37E56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5C2AD18-ED59-81B9-808E-69340230753B}"/>
                </a:ext>
              </a:extLst>
            </p:cNvPr>
            <p:cNvSpPr/>
            <p:nvPr/>
          </p:nvSpPr>
          <p:spPr>
            <a:xfrm>
              <a:off x="539805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가위바위보로 놀이 순서를 정하고 말을 출발 칸에 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BAA8A0-8339-4997-BBB7-1D29BEC347EF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</a:p>
        </p:txBody>
      </p:sp>
      <p:graphicFrame>
        <p:nvGraphicFramePr>
          <p:cNvPr id="36" name="Group 57">
            <a:extLst>
              <a:ext uri="{FF2B5EF4-FFF2-40B4-BE49-F238E27FC236}">
                <a16:creationId xmlns:a16="http://schemas.microsoft.com/office/drawing/2014/main" id="{86F26BDB-8FAA-4F83-A8AC-F6A80B2A1D5A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E3C1FEF-005E-8C09-5BAE-E7F06C877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009" y="2804099"/>
            <a:ext cx="4578114" cy="25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5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BD6FF31-0FB2-C586-8944-14DD806B8AFB}"/>
              </a:ext>
            </a:extLst>
          </p:cNvPr>
          <p:cNvGrpSpPr/>
          <p:nvPr/>
        </p:nvGrpSpPr>
        <p:grpSpPr>
          <a:xfrm>
            <a:off x="4151260" y="5695163"/>
            <a:ext cx="1074912" cy="159798"/>
            <a:chOff x="4482939" y="5756108"/>
            <a:chExt cx="107491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2F21969-B1EC-FDA5-D2F8-C188A9186C88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E373ADE-F822-D10D-1B06-A07C9694F049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A974BF8-05DA-8752-F0E2-80CB38EA87F9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4CD7436-7016-377F-D58C-9960D2792A16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3CC3DB9-7F99-DF33-77CC-CC923287E15E}"/>
                </a:ext>
              </a:extLst>
            </p:cNvPr>
            <p:cNvSpPr/>
            <p:nvPr/>
          </p:nvSpPr>
          <p:spPr>
            <a:xfrm>
              <a:off x="539805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순서대로 주사위를 던져 나온 눈의 수만큼 말을 이동합니다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C6EFE9-8FD1-2D86-2022-136CD8599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468" y="2816476"/>
            <a:ext cx="4598596" cy="25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6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23AA7D6-B0D1-B90F-E7F7-DCC7385FF919}"/>
              </a:ext>
            </a:extLst>
          </p:cNvPr>
          <p:cNvGrpSpPr/>
          <p:nvPr/>
        </p:nvGrpSpPr>
        <p:grpSpPr>
          <a:xfrm>
            <a:off x="4151260" y="5695163"/>
            <a:ext cx="1074912" cy="159798"/>
            <a:chOff x="4482939" y="5756108"/>
            <a:chExt cx="107491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CD1EC23-3E4F-B65A-9A58-7E012B91779B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B3B60D5-160B-1CC2-4559-217803A55C9E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59775CC-BC6C-012D-B47E-C899DE56DE44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47D8DE1-2C55-F16C-2B70-A993F1DE533E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12A5D47-835B-00E0-DD3A-CCFC9D038715}"/>
                </a:ext>
              </a:extLst>
            </p:cNvPr>
            <p:cNvSpPr/>
            <p:nvPr/>
          </p:nvSpPr>
          <p:spPr>
            <a:xfrm>
              <a:off x="539805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3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이동한 칸에 있는 나눗셈을 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상대방은 답이 맞는지 계산기로 확인합니다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잘못 계산한 경우 말을 전에 있던 칸으로 돌려놓습니다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8D716D-749F-0171-C9EB-AB76142C5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612" y="2817558"/>
            <a:ext cx="4634016" cy="260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3FD8C0D-AC1F-CE51-A8C3-8E8733C42095}"/>
              </a:ext>
            </a:extLst>
          </p:cNvPr>
          <p:cNvGrpSpPr/>
          <p:nvPr/>
        </p:nvGrpSpPr>
        <p:grpSpPr>
          <a:xfrm>
            <a:off x="4151260" y="5695163"/>
            <a:ext cx="1074912" cy="159798"/>
            <a:chOff x="4482939" y="5756108"/>
            <a:chExt cx="107491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626A5CC-CE02-B023-E510-FAE0C5B5E9C4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0675EBA-9744-6EB7-FA77-FCF18E20A1E0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A3A5C27-76A1-273F-E98B-4C01E6461586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938232B-7C36-D19F-66C4-03D64B72DE8B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5621601-E4FB-C411-757F-AD5C32D4D77E}"/>
                </a:ext>
              </a:extLst>
            </p:cNvPr>
            <p:cNvSpPr/>
            <p:nvPr/>
          </p:nvSpPr>
          <p:spPr>
            <a:xfrm>
              <a:off x="539805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_5-2-3_놀이를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카드를 없애는 완벽한 방법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4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이동한 </a:t>
              </a:r>
              <a:r>
                <a: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칸에 상대방</a:t>
              </a:r>
              <a:r>
                <a:rPr lang="ko-KR" altLang="en-US" sz="1050">
                  <a:solidFill>
                    <a:prstClr val="black"/>
                  </a:solidFill>
                  <a:latin typeface="Pretendard" panose="02000503000000020004" pitchFamily="2" charset="-127"/>
                  <a:ea typeface="Pretendard"/>
                </a:rPr>
                <a:t>의</a:t>
              </a:r>
              <a:r>
                <a: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말이 있으면 주사위를 한 번 더 던져 나온 눈의 수만큼 이동한 후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3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을 수행합니다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BE98FA-1C8C-DCAC-9907-C8F5CCBF0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868" y="2816333"/>
            <a:ext cx="4592380" cy="25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A3B470A-BC7B-360E-8DBA-C6DF0D05AD96}"/>
              </a:ext>
            </a:extLst>
          </p:cNvPr>
          <p:cNvGrpSpPr/>
          <p:nvPr/>
        </p:nvGrpSpPr>
        <p:grpSpPr>
          <a:xfrm>
            <a:off x="4151260" y="5695163"/>
            <a:ext cx="1074912" cy="159798"/>
            <a:chOff x="4482939" y="5756108"/>
            <a:chExt cx="1074912" cy="15979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90BFBA-7DB3-53C0-2FCD-376990AFC488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DA5AFA1-112D-FB7E-9DD0-A0FE5F721DA2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A095C68-FFBD-955E-442F-590C10BB39C9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300563-592A-4BB5-BB02-3A8CD0F83D3E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D936A07-D61D-9537-D372-96867BFE1378}"/>
                </a:ext>
              </a:extLst>
            </p:cNvPr>
            <p:cNvSpPr/>
            <p:nvPr/>
          </p:nvSpPr>
          <p:spPr>
            <a:xfrm>
              <a:off x="5398053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2~4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의 순서대로 놀이를 반복합니다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말이 도착 칸에 먼저 도착하는 사람이 이깁니다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16353C-D29B-4097-9331-01447BD46550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모둠 구성하기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8" name="Group 57">
            <a:extLst>
              <a:ext uri="{FF2B5EF4-FFF2-40B4-BE49-F238E27FC236}">
                <a16:creationId xmlns:a16="http://schemas.microsoft.com/office/drawing/2014/main" id="{3C431FD3-F021-4CC1-9B62-188234BF31BB}"/>
              </a:ext>
            </a:extLst>
          </p:cNvPr>
          <p:cNvGraphicFramePr>
            <a:graphicFrameLocks/>
          </p:cNvGraphicFramePr>
          <p:nvPr/>
        </p:nvGraphicFramePr>
        <p:xfrm>
          <a:off x="9125397" y="1034777"/>
          <a:ext cx="3026271" cy="1246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버튼을 누르면 모둠 구성 기능이 팝업으로 노출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FB7E789-35F6-41C3-A77B-0F2F0B66FC3D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교사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5FA513-2748-35FB-3484-3D1495BA4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707" y="2810702"/>
            <a:ext cx="4554542" cy="25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BCF029C-CD4E-111C-CC58-15803A769626}"/>
              </a:ext>
            </a:extLst>
          </p:cNvPr>
          <p:cNvGrpSpPr/>
          <p:nvPr/>
        </p:nvGrpSpPr>
        <p:grpSpPr>
          <a:xfrm>
            <a:off x="4151260" y="5695163"/>
            <a:ext cx="1074912" cy="159798"/>
            <a:chOff x="4482939" y="5756108"/>
            <a:chExt cx="107491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9F2D87C-B0EB-BA4C-2CCD-502323DA5707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2FA9A4A-84A4-6BC6-8303-C440E3888AB9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8F0997C-2BA8-B59E-A377-268E133DAAC7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CD545E8-D11E-092E-F94D-2BC81336160C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80716C6-ED8B-EB86-9F34-A9D89C8D3DF5}"/>
                </a:ext>
              </a:extLst>
            </p:cNvPr>
            <p:cNvSpPr/>
            <p:nvPr/>
          </p:nvSpPr>
          <p:spPr>
            <a:xfrm>
              <a:off x="539805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1</a:t>
              </a: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가위바위보로 놀이 순서를 정하고 말을 출발 칸에 놓습니다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8DC71AEC-C830-4D81-A6AA-8C8C10ED9052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DC646B-CD41-4D51-A7CA-6CF2D292B754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F97C692C-4548-4D93-84A1-218A575884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370202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6C73BA0-EF60-9381-5581-5D7F6C82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009" y="2804099"/>
            <a:ext cx="4578114" cy="25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C4FA7-E4DB-DDB2-FE92-DAAC4A31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0DD9763-B5DC-3713-0F9A-2FA1E598D620}"/>
              </a:ext>
            </a:extLst>
          </p:cNvPr>
          <p:cNvGrpSpPr/>
          <p:nvPr/>
        </p:nvGrpSpPr>
        <p:grpSpPr>
          <a:xfrm>
            <a:off x="4151260" y="5695163"/>
            <a:ext cx="1074912" cy="159798"/>
            <a:chOff x="4482939" y="5756108"/>
            <a:chExt cx="1074912" cy="1597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6F120B3-8E66-294D-2574-6D9AC40B0D54}"/>
                </a:ext>
              </a:extLst>
            </p:cNvPr>
            <p:cNvSpPr/>
            <p:nvPr/>
          </p:nvSpPr>
          <p:spPr>
            <a:xfrm>
              <a:off x="4482939" y="5756108"/>
              <a:ext cx="159798" cy="159798"/>
            </a:xfrm>
            <a:prstGeom prst="ellipse">
              <a:avLst/>
            </a:prstGeom>
            <a:solidFill>
              <a:srgbClr val="D9D9D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11130E-16DB-07BC-729B-CFA3F51675F2}"/>
                </a:ext>
              </a:extLst>
            </p:cNvPr>
            <p:cNvSpPr/>
            <p:nvPr/>
          </p:nvSpPr>
          <p:spPr>
            <a:xfrm>
              <a:off x="4713758" y="5756108"/>
              <a:ext cx="159798" cy="159798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DE398A-BD52-6ABB-9E9E-9DAA4586FB04}"/>
                </a:ext>
              </a:extLst>
            </p:cNvPr>
            <p:cNvSpPr/>
            <p:nvPr/>
          </p:nvSpPr>
          <p:spPr>
            <a:xfrm>
              <a:off x="4944577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5A881DB-7822-183C-C82E-B906CD4A9C11}"/>
                </a:ext>
              </a:extLst>
            </p:cNvPr>
            <p:cNvSpPr/>
            <p:nvPr/>
          </p:nvSpPr>
          <p:spPr>
            <a:xfrm>
              <a:off x="517419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A560614-691F-A6EC-C055-B97574FED656}"/>
                </a:ext>
              </a:extLst>
            </p:cNvPr>
            <p:cNvSpPr/>
            <p:nvPr/>
          </p:nvSpPr>
          <p:spPr>
            <a:xfrm>
              <a:off x="5398053" y="5756108"/>
              <a:ext cx="159798" cy="1597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4A981693-DE5F-C37E-8639-3704945E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>
                <a:ea typeface="Pretendard"/>
              </a:rPr>
              <a:t>수학</a:t>
            </a:r>
            <a:r>
              <a:rPr lang="en-US" altLang="ko-KR" dirty="0">
                <a:ea typeface="Pretendard"/>
              </a:rPr>
              <a:t>_6-2-2_놀이를 </a:t>
            </a:r>
            <a:r>
              <a:rPr lang="en-US" altLang="ko-KR" dirty="0" err="1">
                <a:ea typeface="Pretendard"/>
              </a:rPr>
              <a:t>더하다</a:t>
            </a:r>
            <a:r>
              <a:rPr lang="en-US" altLang="ko-KR" dirty="0">
                <a:ea typeface="Pretendard"/>
              </a:rPr>
              <a:t>_</a:t>
            </a:r>
            <a:r>
              <a:rPr lang="ko-KR" altLang="en-US" dirty="0">
                <a:ea typeface="Pretendard"/>
              </a:rPr>
              <a:t>소수의 나눗셈으로 떠나는 여행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05CD7-C75F-3A1A-EB40-2F34FD220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248" y="794758"/>
            <a:ext cx="1296000" cy="155575"/>
          </a:xfrm>
        </p:spPr>
        <p:txBody>
          <a:bodyPr lIns="36000" tIns="45720" rIns="36000" bIns="45720" anchor="t"/>
          <a:lstStyle/>
          <a:p>
            <a:r>
              <a:rPr lang="ko-KR" altLang="en-US" dirty="0">
                <a:ea typeface="Pretendard"/>
              </a:rPr>
              <a:t>교사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693791-969B-EDE0-AF7A-1C48E0BBB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FDA12FAF-084F-4A5C-A7E3-C4A9555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53" y1="50000" x2="66447" y2="52564"/>
                        <a14:foregroundMark x1="74342" y1="55128" x2="83553" y2="57692"/>
                        <a14:foregroundMark x1="65132" y1="51282" x2="51316" y2="51282"/>
                        <a14:foregroundMark x1="48026" y1="56410" x2="59211" y2="66667"/>
                        <a14:foregroundMark x1="60526" y1="66667" x2="45395" y2="67949"/>
                        <a14:foregroundMark x1="45395" y1="47436" x2="76974" y2="56410"/>
                        <a14:foregroundMark x1="50658" y1="43590" x2="82895" y2="46154"/>
                        <a14:foregroundMark x1="82895" y1="56410" x2="82895" y2="65385"/>
                        <a14:foregroundMark x1="82237" y1="67949" x2="56579" y2="65385"/>
                        <a14:foregroundMark x1="81579" y1="65385" x2="83553" y2="46154"/>
                        <a14:foregroundMark x1="80263" y1="42308" x2="80263" y2="58974"/>
                        <a14:foregroundMark x1="80263" y1="43590" x2="55263" y2="43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6" y="1910672"/>
            <a:ext cx="1552440" cy="8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2732A34-C152-46CB-86FA-FA125F8A5BB7}"/>
              </a:ext>
            </a:extLst>
          </p:cNvPr>
          <p:cNvGrpSpPr/>
          <p:nvPr/>
        </p:nvGrpSpPr>
        <p:grpSpPr>
          <a:xfrm>
            <a:off x="1645031" y="2170568"/>
            <a:ext cx="7271984" cy="282545"/>
            <a:chOff x="588412" y="3728361"/>
            <a:chExt cx="7271984" cy="28254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0AC637C-2EAD-4A1E-82FA-9F17916B0E1F}"/>
                </a:ext>
              </a:extLst>
            </p:cNvPr>
            <p:cNvSpPr/>
            <p:nvPr/>
          </p:nvSpPr>
          <p:spPr>
            <a:xfrm>
              <a:off x="588412" y="3825299"/>
              <a:ext cx="184120" cy="18560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Pretendard"/>
                  <a:cs typeface="+mn-cs"/>
                </a:rPr>
                <a:t>2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Pretendard"/>
                <a:cs typeface="+mn-cs"/>
              </a:endParaRPr>
            </a:p>
          </p:txBody>
        </p:sp>
        <p:sp>
          <p:nvSpPr>
            <p:cNvPr id="57" name="Google Shape;597;p53">
              <a:extLst>
                <a:ext uri="{FF2B5EF4-FFF2-40B4-BE49-F238E27FC236}">
                  <a16:creationId xmlns:a16="http://schemas.microsoft.com/office/drawing/2014/main" id="{1D41C4F4-F3BC-454B-A107-4E39951B6BCF}"/>
                </a:ext>
              </a:extLst>
            </p:cNvPr>
            <p:cNvSpPr txBox="1"/>
            <p:nvPr/>
          </p:nvSpPr>
          <p:spPr>
            <a:xfrm>
              <a:off x="776783" y="3728361"/>
              <a:ext cx="7083613" cy="282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순서대로 주사위를 던져 나온 눈의 수만큼 말을 이동합니다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3AF72-3848-4520-9F35-C46BD0C1C494}"/>
              </a:ext>
            </a:extLst>
          </p:cNvPr>
          <p:cNvGrpSpPr/>
          <p:nvPr/>
        </p:nvGrpSpPr>
        <p:grpSpPr>
          <a:xfrm rot="10800000">
            <a:off x="8536580" y="3598877"/>
            <a:ext cx="143221" cy="322246"/>
            <a:chOff x="3632982" y="3688580"/>
            <a:chExt cx="328246" cy="7385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06CC33F-B84B-46B3-9478-345E680CBD6D}"/>
                </a:ext>
              </a:extLst>
            </p:cNvPr>
            <p:cNvSpPr/>
            <p:nvPr/>
          </p:nvSpPr>
          <p:spPr>
            <a:xfrm>
              <a:off x="3632982" y="3688580"/>
              <a:ext cx="328246" cy="7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endParaRPr>
            </a:p>
          </p:txBody>
        </p:sp>
        <p:sp>
          <p:nvSpPr>
            <p:cNvPr id="61" name="Chevron Right">
              <a:extLst>
                <a:ext uri="{FF2B5EF4-FFF2-40B4-BE49-F238E27FC236}">
                  <a16:creationId xmlns:a16="http://schemas.microsoft.com/office/drawing/2014/main" id="{53C14259-0B10-4AFA-B219-E0B78B72D85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733969" y="3962180"/>
              <a:ext cx="121749" cy="221582"/>
            </a:xfrm>
            <a:custGeom>
              <a:avLst/>
              <a:gdLst>
                <a:gd name="T0" fmla="*/ 28 w 325"/>
                <a:gd name="T1" fmla="*/ 0 h 594"/>
                <a:gd name="T2" fmla="*/ 0 w 325"/>
                <a:gd name="T3" fmla="*/ 28 h 594"/>
                <a:gd name="T4" fmla="*/ 269 w 325"/>
                <a:gd name="T5" fmla="*/ 297 h 594"/>
                <a:gd name="T6" fmla="*/ 0 w 325"/>
                <a:gd name="T7" fmla="*/ 566 h 594"/>
                <a:gd name="T8" fmla="*/ 28 w 325"/>
                <a:gd name="T9" fmla="*/ 594 h 594"/>
                <a:gd name="T10" fmla="*/ 325 w 325"/>
                <a:gd name="T11" fmla="*/ 297 h 594"/>
                <a:gd name="T12" fmla="*/ 28 w 325"/>
                <a:gd name="T1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594">
                  <a:moveTo>
                    <a:pt x="28" y="0"/>
                  </a:moveTo>
                  <a:lnTo>
                    <a:pt x="0" y="28"/>
                  </a:lnTo>
                  <a:lnTo>
                    <a:pt x="269" y="297"/>
                  </a:lnTo>
                  <a:lnTo>
                    <a:pt x="0" y="566"/>
                  </a:lnTo>
                  <a:lnTo>
                    <a:pt x="28" y="594"/>
                  </a:lnTo>
                  <a:lnTo>
                    <a:pt x="325" y="29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형 설명선 481">
            <a:extLst>
              <a:ext uri="{FF2B5EF4-FFF2-40B4-BE49-F238E27FC236}">
                <a16:creationId xmlns:a16="http://schemas.microsoft.com/office/drawing/2014/main" id="{EC2667E5-A801-434F-91C4-17925466D519}"/>
              </a:ext>
            </a:extLst>
          </p:cNvPr>
          <p:cNvSpPr/>
          <p:nvPr/>
        </p:nvSpPr>
        <p:spPr>
          <a:xfrm>
            <a:off x="6892953" y="4931929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1</a:t>
            </a: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A42445-5857-4D80-A623-9943DA1B0655}"/>
              </a:ext>
            </a:extLst>
          </p:cNvPr>
          <p:cNvSpPr/>
          <p:nvPr/>
        </p:nvSpPr>
        <p:spPr>
          <a:xfrm>
            <a:off x="7267605" y="2280143"/>
            <a:ext cx="881043" cy="3052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 영상</a:t>
            </a:r>
          </a:p>
        </p:txBody>
      </p:sp>
      <p:sp>
        <p:nvSpPr>
          <p:cNvPr id="38" name="타원형 설명선 481">
            <a:extLst>
              <a:ext uri="{FF2B5EF4-FFF2-40B4-BE49-F238E27FC236}">
                <a16:creationId xmlns:a16="http://schemas.microsoft.com/office/drawing/2014/main" id="{F9363B45-A225-4EB5-B8F1-D87D2E9758CF}"/>
              </a:ext>
            </a:extLst>
          </p:cNvPr>
          <p:cNvSpPr/>
          <p:nvPr/>
        </p:nvSpPr>
        <p:spPr>
          <a:xfrm>
            <a:off x="8392190" y="3472450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2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481">
            <a:extLst>
              <a:ext uri="{FF2B5EF4-FFF2-40B4-BE49-F238E27FC236}">
                <a16:creationId xmlns:a16="http://schemas.microsoft.com/office/drawing/2014/main" id="{F0A3F337-B5A3-4A6D-8E57-AECD92E45132}"/>
              </a:ext>
            </a:extLst>
          </p:cNvPr>
          <p:cNvSpPr/>
          <p:nvPr/>
        </p:nvSpPr>
        <p:spPr>
          <a:xfrm>
            <a:off x="4015159" y="5528961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3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40" name="타원형 설명선 481">
            <a:extLst>
              <a:ext uri="{FF2B5EF4-FFF2-40B4-BE49-F238E27FC236}">
                <a16:creationId xmlns:a16="http://schemas.microsoft.com/office/drawing/2014/main" id="{9E45E058-3BCB-429A-BE16-9D0B12F5275B}"/>
              </a:ext>
            </a:extLst>
          </p:cNvPr>
          <p:cNvSpPr/>
          <p:nvPr/>
        </p:nvSpPr>
        <p:spPr>
          <a:xfrm>
            <a:off x="7159605" y="2113878"/>
            <a:ext cx="216000" cy="216000"/>
          </a:xfrm>
          <a:prstGeom prst="wedgeEllipseCallout">
            <a:avLst>
              <a:gd name="adj1" fmla="val 40973"/>
              <a:gd name="adj2" fmla="val 78902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egoe UI" panose="020B0502040204020203" pitchFamily="34" charset="0"/>
              </a:rPr>
              <a:t>4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Segoe UI" panose="020B0502040204020203" pitchFamily="34" charset="0"/>
            </a:endParaRP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16B7E7B7-E083-44E5-822F-D2C306B72D61}"/>
              </a:ext>
            </a:extLst>
          </p:cNvPr>
          <p:cNvSpPr txBox="1">
            <a:spLocks/>
          </p:cNvSpPr>
          <p:nvPr/>
        </p:nvSpPr>
        <p:spPr>
          <a:xfrm>
            <a:off x="3401074" y="794756"/>
            <a:ext cx="1296000" cy="305245"/>
          </a:xfrm>
          <a:prstGeom prst="rect">
            <a:avLst/>
          </a:prstGeom>
          <a:solidFill>
            <a:srgbClr val="FFFF00"/>
          </a:solidFill>
        </p:spPr>
        <p:txBody>
          <a:bodyPr lIns="36000" rIns="36000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학생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8DA400C-21EC-48AA-B6D3-BB7B7196B2BB}"/>
              </a:ext>
            </a:extLst>
          </p:cNvPr>
          <p:cNvSpPr/>
          <p:nvPr/>
        </p:nvSpPr>
        <p:spPr>
          <a:xfrm>
            <a:off x="7016203" y="5048460"/>
            <a:ext cx="1566413" cy="477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 모둠 확인하기</a:t>
            </a:r>
          </a:p>
        </p:txBody>
      </p:sp>
      <p:graphicFrame>
        <p:nvGraphicFramePr>
          <p:cNvPr id="41" name="Group 57">
            <a:extLst>
              <a:ext uri="{FF2B5EF4-FFF2-40B4-BE49-F238E27FC236}">
                <a16:creationId xmlns:a16="http://schemas.microsoft.com/office/drawing/2014/main" id="{BADF376B-B239-4F64-BB16-98AFABAF90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370202"/>
              </p:ext>
            </p:extLst>
          </p:nvPr>
        </p:nvGraphicFramePr>
        <p:xfrm>
          <a:off x="9125397" y="1034777"/>
          <a:ext cx="3026271" cy="16050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5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033">
                  <a:extLst>
                    <a:ext uri="{9D8B030D-6E8A-4147-A177-3AD203B41FA5}">
                      <a16:colId xmlns:a16="http://schemas.microsoft.com/office/drawing/2014/main" val="1534598412"/>
                    </a:ext>
                  </a:extLst>
                </a:gridCol>
              </a:tblGrid>
              <a:tr h="227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No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+mn-cs"/>
                        </a:rPr>
                        <a:t>UI Description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1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내 모둠 확인하기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초기는 비활성화 상태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교사가 완성된 모둠 정보를 전송하면 버튼이 활성화됨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버튼 클릭 시 내 모둠 정보를 확인할 수 있는 팝업 노출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플랫폼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)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9737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2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슬라이드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0244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3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페이지 네비게이션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7606"/>
                  </a:ext>
                </a:extLst>
              </a:tr>
              <a:tr h="23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4</a:t>
                      </a: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활동 영상 버튼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</a:rPr>
                        <a:t>클릭 시 팝업에서 영상 재생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 marL="22159" marR="22159" marT="17995" marB="1799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64175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664C8F0-9140-7282-F3F6-7BF35CE16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468" y="2816476"/>
            <a:ext cx="4598596" cy="25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12800"/>
      </p:ext>
    </p:extLst>
  </p:cSld>
  <p:clrMapOvr>
    <a:masterClrMapping/>
  </p:clrMapOvr>
</p:sld>
</file>

<file path=ppt/theme/theme1.xml><?xml version="1.0" encoding="utf-8"?>
<a:theme xmlns:a="http://schemas.openxmlformats.org/drawingml/2006/main" name="[수학]화면 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196059CBABD3499F95AA520E706573" ma:contentTypeVersion="4" ma:contentTypeDescription="새 문서를 만듭니다." ma:contentTypeScope="" ma:versionID="fd81022edc5bc328384b3b48375223df">
  <xsd:schema xmlns:xsd="http://www.w3.org/2001/XMLSchema" xmlns:xs="http://www.w3.org/2001/XMLSchema" xmlns:p="http://schemas.microsoft.com/office/2006/metadata/properties" xmlns:ns2="235888f1-2b65-49e2-853a-170a418c35e1" targetNamespace="http://schemas.microsoft.com/office/2006/metadata/properties" ma:root="true" ma:fieldsID="98882f567d06da46ccf0db440a641ad3" ns2:_="">
    <xsd:import namespace="235888f1-2b65-49e2-853a-170a418c35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888f1-2b65-49e2-853a-170a418c3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C95FD2-AA45-4DE7-8643-11EEED29DCE3}"/>
</file>

<file path=customXml/itemProps2.xml><?xml version="1.0" encoding="utf-8"?>
<ds:datastoreItem xmlns:ds="http://schemas.openxmlformats.org/officeDocument/2006/customXml" ds:itemID="{41551057-FCDA-4628-BB7F-3129E0D8BF58}"/>
</file>

<file path=customXml/itemProps3.xml><?xml version="1.0" encoding="utf-8"?>
<ds:datastoreItem xmlns:ds="http://schemas.openxmlformats.org/officeDocument/2006/customXml" ds:itemID="{E81F4728-9EF0-464A-96B7-970A23E42178}"/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990</Words>
  <Application>Microsoft Office PowerPoint</Application>
  <PresentationFormat>와이드스크린</PresentationFormat>
  <Paragraphs>303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Pretendard</vt:lpstr>
      <vt:lpstr>Segoe UI</vt:lpstr>
      <vt:lpstr>[수학]화면 템플릿</vt:lpstr>
      <vt:lpstr>표지</vt:lpstr>
      <vt:lpstr>PowerPoint 프레젠테이션</vt:lpstr>
      <vt:lpstr>수학_6-2-2_놀이를 더하다_소수의 나눗셈으로 떠나는 여행</vt:lpstr>
      <vt:lpstr>수학_6-2-2_놀이를 더하다_소수의 나눗셈으로 떠나는 여행</vt:lpstr>
      <vt:lpstr>수학_6-2-2_놀이를 더하다_소수의 나눗셈으로 떠나는 여행</vt:lpstr>
      <vt:lpstr>수학_6-2-2_놀이를 더하다_소수의 나눗셈으로 떠나는 여행</vt:lpstr>
      <vt:lpstr>수학_5-2-3_놀이를 더하다_카드를 없애는 완벽한 방법</vt:lpstr>
      <vt:lpstr>수학_6-2-2_놀이를 더하다_소수의 나눗셈으로 떠나는 여행</vt:lpstr>
      <vt:lpstr>수학_6-2-2_놀이를 더하다_소수의 나눗셈으로 떠나는 여행</vt:lpstr>
      <vt:lpstr>수학_6-2-2_놀이를 더하다_소수의 나눗셈으로 떠나는 여행</vt:lpstr>
      <vt:lpstr>수학_6-2-2_놀이를 더하다_소수의 나눗셈으로 떠나는 여행</vt:lpstr>
      <vt:lpstr>수학_5-2-3_놀이를 더하다_카드를 없애는 완벽한 방법</vt:lpstr>
      <vt:lpstr>수학_6-2-2_놀이를 더하다_소수의 나눗셈으로 떠나는 여행</vt:lpstr>
      <vt:lpstr>수학_6-2-2_놀이를 더하다_소수의 나눗셈으로 떠나는 여행</vt:lpstr>
      <vt:lpstr>수학_6-2-2_놀이를 더하다_소수의 나눗셈으로 떠나는 여행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IM_0056</dc:creator>
  <cp:lastModifiedBy>Selena Yejin Sung</cp:lastModifiedBy>
  <cp:revision>57</cp:revision>
  <dcterms:created xsi:type="dcterms:W3CDTF">2025-03-19T23:47:57Z</dcterms:created>
  <dcterms:modified xsi:type="dcterms:W3CDTF">2025-03-25T02:20:03Z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0x0101003F196059CBABD3499F95AA520E706573</vt:lpwstr>
  </property>
</Properties>
</file>